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3"/>
  </p:notesMasterIdLst>
  <p:sldIdLst>
    <p:sldId id="260" r:id="rId2"/>
    <p:sldId id="284" r:id="rId3"/>
    <p:sldId id="267" r:id="rId4"/>
    <p:sldId id="257" r:id="rId5"/>
    <p:sldId id="258" r:id="rId6"/>
    <p:sldId id="259" r:id="rId7"/>
    <p:sldId id="287" r:id="rId8"/>
    <p:sldId id="262" r:id="rId9"/>
    <p:sldId id="264" r:id="rId10"/>
    <p:sldId id="281" r:id="rId11"/>
    <p:sldId id="263" r:id="rId12"/>
    <p:sldId id="268" r:id="rId13"/>
    <p:sldId id="270" r:id="rId14"/>
    <p:sldId id="271" r:id="rId15"/>
    <p:sldId id="269" r:id="rId16"/>
    <p:sldId id="275" r:id="rId17"/>
    <p:sldId id="276" r:id="rId18"/>
    <p:sldId id="277" r:id="rId19"/>
    <p:sldId id="285" r:id="rId20"/>
    <p:sldId id="286"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BB5BDF7D-D45E-0E49-B3BB-49ECABF34088}">
          <p14:sldIdLst>
            <p14:sldId id="260"/>
            <p14:sldId id="284"/>
          </p14:sldIdLst>
        </p14:section>
        <p14:section name="1. Understand the business value of Power Platform" id="{505FA59B-AB6F-4944-81D3-7F19A91A6D53}">
          <p14:sldIdLst>
            <p14:sldId id="267"/>
            <p14:sldId id="257"/>
            <p14:sldId id="258"/>
            <p14:sldId id="259"/>
          </p14:sldIdLst>
        </p14:section>
        <p14:section name="2. Understand the Core Components of Power Platform" id="{9FFC9BDF-6C01-8B4C-860A-1C16C1520370}">
          <p14:sldIdLst>
            <p14:sldId id="287"/>
            <p14:sldId id="262"/>
            <p14:sldId id="264"/>
            <p14:sldId id="281"/>
          </p14:sldIdLst>
        </p14:section>
        <p14:section name="3. Demonstrate the business value of Power BI" id="{0D4801C9-2CF0-6A4E-A3B9-619066CEAEDA}">
          <p14:sldIdLst>
            <p14:sldId id="263"/>
            <p14:sldId id="268"/>
            <p14:sldId id="270"/>
            <p14:sldId id="271"/>
          </p14:sldIdLst>
        </p14:section>
        <p14:section name="4. Demonstrate the business value of Power Apps" id="{DB24CB3C-8867-774A-89FA-15FB2EBF5893}">
          <p14:sldIdLst>
            <p14:sldId id="269"/>
            <p14:sldId id="275"/>
            <p14:sldId id="276"/>
            <p14:sldId id="277"/>
          </p14:sldIdLst>
        </p14:section>
        <p14:section name="5. Demonstrate the business value of Power Automate" id="{D3EA0DB9-0402-234F-82B5-6EE4F0C87A41}">
          <p14:sldIdLst>
            <p14:sldId id="285"/>
            <p14:sldId id="286"/>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D050"/>
    <a:srgbClr val="E8E6E6"/>
    <a:srgbClr val="92D050"/>
    <a:srgbClr val="3D3838"/>
    <a:srgbClr val="3B3838"/>
    <a:srgbClr val="C30F3D"/>
    <a:srgbClr val="034395"/>
    <a:srgbClr val="16438F"/>
    <a:srgbClr val="1643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07" autoAdjust="0"/>
    <p:restoredTop sz="96327" autoAdjust="0"/>
  </p:normalViewPr>
  <p:slideViewPr>
    <p:cSldViewPr snapToGrid="0" snapToObjects="1">
      <p:cViewPr varScale="1">
        <p:scale>
          <a:sx n="131" d="100"/>
          <a:sy n="131" d="100"/>
        </p:scale>
        <p:origin x="324" y="132"/>
      </p:cViewPr>
      <p:guideLst/>
    </p:cSldViewPr>
  </p:slideViewPr>
  <p:notesTextViewPr>
    <p:cViewPr>
      <p:scale>
        <a:sx n="145" d="100"/>
        <a:sy n="14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3373A0-871F-8A43-ACCC-A86D65C592EA}"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88509F-B3BB-C548-80C5-07EFE186E4BE}" type="slidenum">
              <a:rPr lang="en-US" smtClean="0"/>
              <a:t>‹#›</a:t>
            </a:fld>
            <a:endParaRPr lang="en-US"/>
          </a:p>
        </p:txBody>
      </p:sp>
    </p:spTree>
    <p:extLst>
      <p:ext uri="{BB962C8B-B14F-4D97-AF65-F5344CB8AC3E}">
        <p14:creationId xmlns:p14="http://schemas.microsoft.com/office/powerpoint/2010/main" val="2421187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88509F-B3BB-C548-80C5-07EFE186E4BE}" type="slidenum">
              <a:rPr lang="en-US" smtClean="0"/>
              <a:t>1</a:t>
            </a:fld>
            <a:endParaRPr lang="en-US"/>
          </a:p>
        </p:txBody>
      </p:sp>
    </p:spTree>
    <p:extLst>
      <p:ext uri="{BB962C8B-B14F-4D97-AF65-F5344CB8AC3E}">
        <p14:creationId xmlns:p14="http://schemas.microsoft.com/office/powerpoint/2010/main" val="3119861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10</a:t>
            </a:fld>
            <a:endParaRPr lang="en-US"/>
          </a:p>
        </p:txBody>
      </p:sp>
    </p:spTree>
    <p:extLst>
      <p:ext uri="{BB962C8B-B14F-4D97-AF65-F5344CB8AC3E}">
        <p14:creationId xmlns:p14="http://schemas.microsoft.com/office/powerpoint/2010/main" val="1383847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8388509F-B3BB-C548-80C5-07EFE186E4BE}" type="slidenum">
              <a:rPr lang="en-US" smtClean="0"/>
              <a:t>12</a:t>
            </a:fld>
            <a:endParaRPr lang="en-US"/>
          </a:p>
        </p:txBody>
      </p:sp>
    </p:spTree>
    <p:extLst>
      <p:ext uri="{BB962C8B-B14F-4D97-AF65-F5344CB8AC3E}">
        <p14:creationId xmlns:p14="http://schemas.microsoft.com/office/powerpoint/2010/main" val="67659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8388509F-B3BB-C548-80C5-07EFE186E4BE}" type="slidenum">
              <a:rPr lang="en-US" smtClean="0"/>
              <a:t>13</a:t>
            </a:fld>
            <a:endParaRPr lang="en-US"/>
          </a:p>
        </p:txBody>
      </p:sp>
    </p:spTree>
    <p:extLst>
      <p:ext uri="{BB962C8B-B14F-4D97-AF65-F5344CB8AC3E}">
        <p14:creationId xmlns:p14="http://schemas.microsoft.com/office/powerpoint/2010/main" val="2151102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8388509F-B3BB-C548-80C5-07EFE186E4BE}" type="slidenum">
              <a:rPr lang="en-US" smtClean="0"/>
              <a:t>14</a:t>
            </a:fld>
            <a:endParaRPr lang="en-US"/>
          </a:p>
        </p:txBody>
      </p:sp>
    </p:spTree>
    <p:extLst>
      <p:ext uri="{BB962C8B-B14F-4D97-AF65-F5344CB8AC3E}">
        <p14:creationId xmlns:p14="http://schemas.microsoft.com/office/powerpoint/2010/main" val="3607357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88509F-B3BB-C548-80C5-07EFE186E4BE}" type="slidenum">
              <a:rPr lang="en-US" smtClean="0"/>
              <a:t>15</a:t>
            </a:fld>
            <a:endParaRPr lang="en-US"/>
          </a:p>
        </p:txBody>
      </p:sp>
    </p:spTree>
    <p:extLst>
      <p:ext uri="{BB962C8B-B14F-4D97-AF65-F5344CB8AC3E}">
        <p14:creationId xmlns:p14="http://schemas.microsoft.com/office/powerpoint/2010/main" val="2581237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b="0" dirty="0">
              <a:solidFill>
                <a:schemeClr val="tx1"/>
              </a:solidFill>
            </a:endParaRPr>
          </a:p>
        </p:txBody>
      </p:sp>
      <p:sp>
        <p:nvSpPr>
          <p:cNvPr id="4" name="Slide Number Placeholder 3"/>
          <p:cNvSpPr>
            <a:spLocks noGrp="1"/>
          </p:cNvSpPr>
          <p:nvPr>
            <p:ph type="sldNum" sz="quarter" idx="5"/>
          </p:nvPr>
        </p:nvSpPr>
        <p:spPr/>
        <p:txBody>
          <a:bodyPr/>
          <a:lstStyle/>
          <a:p>
            <a:fld id="{8388509F-B3BB-C548-80C5-07EFE186E4BE}" type="slidenum">
              <a:rPr lang="en-US" smtClean="0"/>
              <a:t>16</a:t>
            </a:fld>
            <a:endParaRPr lang="en-US"/>
          </a:p>
        </p:txBody>
      </p:sp>
    </p:spTree>
    <p:extLst>
      <p:ext uri="{BB962C8B-B14F-4D97-AF65-F5344CB8AC3E}">
        <p14:creationId xmlns:p14="http://schemas.microsoft.com/office/powerpoint/2010/main" val="211222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8388509F-B3BB-C548-80C5-07EFE186E4BE}" type="slidenum">
              <a:rPr lang="en-US" smtClean="0"/>
              <a:t>17</a:t>
            </a:fld>
            <a:endParaRPr lang="en-US"/>
          </a:p>
        </p:txBody>
      </p:sp>
    </p:spTree>
    <p:extLst>
      <p:ext uri="{BB962C8B-B14F-4D97-AF65-F5344CB8AC3E}">
        <p14:creationId xmlns:p14="http://schemas.microsoft.com/office/powerpoint/2010/main" val="3518608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0" dirty="0"/>
          </a:p>
        </p:txBody>
      </p:sp>
      <p:sp>
        <p:nvSpPr>
          <p:cNvPr id="4" name="Slide Number Placeholder 3"/>
          <p:cNvSpPr>
            <a:spLocks noGrp="1"/>
          </p:cNvSpPr>
          <p:nvPr>
            <p:ph type="sldNum" sz="quarter" idx="5"/>
          </p:nvPr>
        </p:nvSpPr>
        <p:spPr/>
        <p:txBody>
          <a:bodyPr/>
          <a:lstStyle/>
          <a:p>
            <a:fld id="{8388509F-B3BB-C548-80C5-07EFE186E4BE}" type="slidenum">
              <a:rPr lang="en-US" smtClean="0"/>
              <a:t>18</a:t>
            </a:fld>
            <a:endParaRPr lang="en-US"/>
          </a:p>
        </p:txBody>
      </p:sp>
    </p:spTree>
    <p:extLst>
      <p:ext uri="{BB962C8B-B14F-4D97-AF65-F5344CB8AC3E}">
        <p14:creationId xmlns:p14="http://schemas.microsoft.com/office/powerpoint/2010/main" val="493362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88509F-B3BB-C548-80C5-07EFE186E4BE}" type="slidenum">
              <a:rPr lang="en-US" smtClean="0"/>
              <a:t>19</a:t>
            </a:fld>
            <a:endParaRPr lang="en-US"/>
          </a:p>
        </p:txBody>
      </p:sp>
    </p:spTree>
    <p:extLst>
      <p:ext uri="{BB962C8B-B14F-4D97-AF65-F5344CB8AC3E}">
        <p14:creationId xmlns:p14="http://schemas.microsoft.com/office/powerpoint/2010/main" val="3228724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b="0" dirty="0">
              <a:solidFill>
                <a:schemeClr val="tx1"/>
              </a:solidFill>
            </a:endParaRPr>
          </a:p>
        </p:txBody>
      </p:sp>
      <p:sp>
        <p:nvSpPr>
          <p:cNvPr id="4" name="Slide Number Placeholder 3"/>
          <p:cNvSpPr>
            <a:spLocks noGrp="1"/>
          </p:cNvSpPr>
          <p:nvPr>
            <p:ph type="sldNum" sz="quarter" idx="5"/>
          </p:nvPr>
        </p:nvSpPr>
        <p:spPr/>
        <p:txBody>
          <a:bodyPr/>
          <a:lstStyle/>
          <a:p>
            <a:fld id="{8388509F-B3BB-C548-80C5-07EFE186E4BE}" type="slidenum">
              <a:rPr lang="en-US" smtClean="0"/>
              <a:t>20</a:t>
            </a:fld>
            <a:endParaRPr lang="en-US"/>
          </a:p>
        </p:txBody>
      </p:sp>
    </p:spTree>
    <p:extLst>
      <p:ext uri="{BB962C8B-B14F-4D97-AF65-F5344CB8AC3E}">
        <p14:creationId xmlns:p14="http://schemas.microsoft.com/office/powerpoint/2010/main" val="2707994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2</a:t>
            </a:fld>
            <a:endParaRPr lang="en-US"/>
          </a:p>
        </p:txBody>
      </p:sp>
    </p:spTree>
    <p:extLst>
      <p:ext uri="{BB962C8B-B14F-4D97-AF65-F5344CB8AC3E}">
        <p14:creationId xmlns:p14="http://schemas.microsoft.com/office/powerpoint/2010/main" val="915872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b="0" dirty="0">
              <a:solidFill>
                <a:schemeClr val="tx1"/>
              </a:solidFill>
            </a:endParaRPr>
          </a:p>
        </p:txBody>
      </p:sp>
      <p:sp>
        <p:nvSpPr>
          <p:cNvPr id="4" name="Slide Number Placeholder 3"/>
          <p:cNvSpPr>
            <a:spLocks noGrp="1"/>
          </p:cNvSpPr>
          <p:nvPr>
            <p:ph type="sldNum" sz="quarter" idx="5"/>
          </p:nvPr>
        </p:nvSpPr>
        <p:spPr/>
        <p:txBody>
          <a:bodyPr/>
          <a:lstStyle/>
          <a:p>
            <a:fld id="{8388509F-B3BB-C548-80C5-07EFE186E4BE}" type="slidenum">
              <a:rPr lang="en-US" smtClean="0"/>
              <a:t>21</a:t>
            </a:fld>
            <a:endParaRPr lang="en-US"/>
          </a:p>
        </p:txBody>
      </p:sp>
    </p:spTree>
    <p:extLst>
      <p:ext uri="{BB962C8B-B14F-4D97-AF65-F5344CB8AC3E}">
        <p14:creationId xmlns:p14="http://schemas.microsoft.com/office/powerpoint/2010/main" val="1271490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3</a:t>
            </a:fld>
            <a:endParaRPr lang="en-US"/>
          </a:p>
        </p:txBody>
      </p:sp>
    </p:spTree>
    <p:extLst>
      <p:ext uri="{BB962C8B-B14F-4D97-AF65-F5344CB8AC3E}">
        <p14:creationId xmlns:p14="http://schemas.microsoft.com/office/powerpoint/2010/main" val="146862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4</a:t>
            </a:fld>
            <a:endParaRPr lang="en-US"/>
          </a:p>
        </p:txBody>
      </p:sp>
    </p:spTree>
    <p:extLst>
      <p:ext uri="{BB962C8B-B14F-4D97-AF65-F5344CB8AC3E}">
        <p14:creationId xmlns:p14="http://schemas.microsoft.com/office/powerpoint/2010/main" val="1111360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5</a:t>
            </a:fld>
            <a:endParaRPr lang="en-US"/>
          </a:p>
        </p:txBody>
      </p:sp>
    </p:spTree>
    <p:extLst>
      <p:ext uri="{BB962C8B-B14F-4D97-AF65-F5344CB8AC3E}">
        <p14:creationId xmlns:p14="http://schemas.microsoft.com/office/powerpoint/2010/main" val="2250818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6</a:t>
            </a:fld>
            <a:endParaRPr lang="en-US"/>
          </a:p>
        </p:txBody>
      </p:sp>
    </p:spTree>
    <p:extLst>
      <p:ext uri="{BB962C8B-B14F-4D97-AF65-F5344CB8AC3E}">
        <p14:creationId xmlns:p14="http://schemas.microsoft.com/office/powerpoint/2010/main" val="86931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7</a:t>
            </a:fld>
            <a:endParaRPr lang="en-US"/>
          </a:p>
        </p:txBody>
      </p:sp>
    </p:spTree>
    <p:extLst>
      <p:ext uri="{BB962C8B-B14F-4D97-AF65-F5344CB8AC3E}">
        <p14:creationId xmlns:p14="http://schemas.microsoft.com/office/powerpoint/2010/main" val="2106913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8</a:t>
            </a:fld>
            <a:endParaRPr lang="en-US"/>
          </a:p>
        </p:txBody>
      </p:sp>
    </p:spTree>
    <p:extLst>
      <p:ext uri="{BB962C8B-B14F-4D97-AF65-F5344CB8AC3E}">
        <p14:creationId xmlns:p14="http://schemas.microsoft.com/office/powerpoint/2010/main" val="3605009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8509F-B3BB-C548-80C5-07EFE186E4BE}" type="slidenum">
              <a:rPr lang="en-US" smtClean="0"/>
              <a:t>9</a:t>
            </a:fld>
            <a:endParaRPr lang="en-US"/>
          </a:p>
        </p:txBody>
      </p:sp>
    </p:spTree>
    <p:extLst>
      <p:ext uri="{BB962C8B-B14F-4D97-AF65-F5344CB8AC3E}">
        <p14:creationId xmlns:p14="http://schemas.microsoft.com/office/powerpoint/2010/main" val="152011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292A3-E86D-4F4D-BD17-BA32B345334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7229950-AE80-BA42-8A4D-7F7712A88E7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077883D-A361-124D-8914-897926AF7D75}"/>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5" name="Footer Placeholder 4">
            <a:extLst>
              <a:ext uri="{FF2B5EF4-FFF2-40B4-BE49-F238E27FC236}">
                <a16:creationId xmlns:a16="http://schemas.microsoft.com/office/drawing/2014/main" id="{39AA35C8-C221-624F-A1C6-3BE82AA1C02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30850B2-389D-A347-88B2-EF01CCA3A209}"/>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99188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BCA2-117E-BC4F-8B39-75679271888F}"/>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7065BB-FD5D-EF46-B88C-2A0EBEA15984}"/>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A64F04-5170-4E40-8228-BCBB9219B52E}"/>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5" name="Footer Placeholder 4">
            <a:extLst>
              <a:ext uri="{FF2B5EF4-FFF2-40B4-BE49-F238E27FC236}">
                <a16:creationId xmlns:a16="http://schemas.microsoft.com/office/drawing/2014/main" id="{57D9039E-CC18-E24D-8FF1-2B90BE478B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76CFE8B-6E07-4444-9457-5B15FF20237D}"/>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262308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AB4924-D946-704F-A8D4-EBA93F6A6F97}"/>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ED5001-38EB-C943-9371-FF0B348D520A}"/>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7A70CA-36CE-6D46-AE6C-2062D26B1CEE}"/>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5" name="Footer Placeholder 4">
            <a:extLst>
              <a:ext uri="{FF2B5EF4-FFF2-40B4-BE49-F238E27FC236}">
                <a16:creationId xmlns:a16="http://schemas.microsoft.com/office/drawing/2014/main" id="{423B27E9-A4EE-BA45-A921-DD10EB4EAB8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64539E7-98BD-454D-B990-17CC5B69E60E}"/>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262232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758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006EA-5F54-AA48-8383-5ED11C6C098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914B058-7A23-674C-9F69-807CFFDAD7AB}"/>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4F574CA-CF55-734E-A7D3-DA14624B58EA}"/>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5" name="Footer Placeholder 4">
            <a:extLst>
              <a:ext uri="{FF2B5EF4-FFF2-40B4-BE49-F238E27FC236}">
                <a16:creationId xmlns:a16="http://schemas.microsoft.com/office/drawing/2014/main" id="{0C4ED164-9C9E-6C47-8AF8-16ED93335A6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68AD9FB-80B9-BE4C-88BE-66917DD261CF}"/>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270843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67CB-19A5-4C41-91CF-2CAA9EE8A36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CF03B85-92E5-0D47-89E9-C70DEAC03296}"/>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A7EA848-F950-564B-B11E-02FBAC2BFFB9}"/>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4674C01-E9CC-8D48-AE03-6F27E90C3B97}"/>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6" name="Footer Placeholder 5">
            <a:extLst>
              <a:ext uri="{FF2B5EF4-FFF2-40B4-BE49-F238E27FC236}">
                <a16:creationId xmlns:a16="http://schemas.microsoft.com/office/drawing/2014/main" id="{8CDACC4D-9F71-5245-A4D8-07A80A3EE8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D82DA49-F1A6-F643-85FB-850AC7AA9CD0}"/>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11184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4809-42BE-6044-85BD-710EF74E6ECD}"/>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7636904-08B5-E648-A585-65A8B4F9CD63}"/>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037DCD9-9BDB-584F-84B7-E80908503A33}"/>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F7915CE-63D3-3844-A36C-AADEA964B3C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1B40BB-2250-EA43-88E5-FE6065A6E754}"/>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A77C2E9-80B9-4147-A92A-7ED4FA4711A0}"/>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8" name="Footer Placeholder 7">
            <a:extLst>
              <a:ext uri="{FF2B5EF4-FFF2-40B4-BE49-F238E27FC236}">
                <a16:creationId xmlns:a16="http://schemas.microsoft.com/office/drawing/2014/main" id="{167A5429-1AA8-3447-947A-873106BC183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66008075-DBE4-B84C-8433-A4BEA5827289}"/>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418370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0D18D-9E78-C645-9731-C09F7B2A8CAE}"/>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B265AE1-1EF9-CB48-91A6-8495B9F9A8A4}"/>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4" name="Footer Placeholder 3">
            <a:extLst>
              <a:ext uri="{FF2B5EF4-FFF2-40B4-BE49-F238E27FC236}">
                <a16:creationId xmlns:a16="http://schemas.microsoft.com/office/drawing/2014/main" id="{F16C2E3B-0C1B-7543-A0F7-767B4D9CF69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76F5EC9-91E5-C546-90C4-368493030B87}"/>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1969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DE45CF-BCBF-8847-B41B-600A53A0542C}"/>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3" name="Footer Placeholder 2">
            <a:extLst>
              <a:ext uri="{FF2B5EF4-FFF2-40B4-BE49-F238E27FC236}">
                <a16:creationId xmlns:a16="http://schemas.microsoft.com/office/drawing/2014/main" id="{CDE0FF99-5C05-ED4B-9615-296927D98B2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30E01C4-77A2-4642-A21C-FFAD10877B97}"/>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605577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C028-87D0-3041-ABCC-407C4029477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350B239-5E52-5442-92BF-CCB960DFEFB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B83D990-4AF1-1F4E-89D6-C22F8C8A533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F5EAE3-A20C-4345-9599-4361BF961600}"/>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6" name="Footer Placeholder 5">
            <a:extLst>
              <a:ext uri="{FF2B5EF4-FFF2-40B4-BE49-F238E27FC236}">
                <a16:creationId xmlns:a16="http://schemas.microsoft.com/office/drawing/2014/main" id="{991E5ECD-9006-EC4C-8785-E1EDC2E1D6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2D38C59-1DAD-EC41-8635-C1AB308BDC4A}"/>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337930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C1C3-1320-9D4A-9461-B3B3B8C3155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D48DCBD-E1B1-F742-9B0F-0E218265144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29120D-111E-AD4E-88A5-FCAE6106FB0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745DD9-749F-4948-A66C-15E726B1C272}"/>
              </a:ext>
            </a:extLst>
          </p:cNvPr>
          <p:cNvSpPr>
            <a:spLocks noGrp="1"/>
          </p:cNvSpPr>
          <p:nvPr>
            <p:ph type="dt" sz="half" idx="10"/>
          </p:nvPr>
        </p:nvSpPr>
        <p:spPr>
          <a:xfrm>
            <a:off x="838200" y="6356350"/>
            <a:ext cx="2743200" cy="365125"/>
          </a:xfrm>
          <a:prstGeom prst="rect">
            <a:avLst/>
          </a:prstGeom>
        </p:spPr>
        <p:txBody>
          <a:bodyPr/>
          <a:lstStyle/>
          <a:p>
            <a:fld id="{A4887D2B-BA99-C347-AB3E-75B4B854E36C}" type="datetimeFigureOut">
              <a:rPr lang="en-US" smtClean="0"/>
              <a:t>4/14/2020</a:t>
            </a:fld>
            <a:endParaRPr lang="en-US"/>
          </a:p>
        </p:txBody>
      </p:sp>
      <p:sp>
        <p:nvSpPr>
          <p:cNvPr id="6" name="Footer Placeholder 5">
            <a:extLst>
              <a:ext uri="{FF2B5EF4-FFF2-40B4-BE49-F238E27FC236}">
                <a16:creationId xmlns:a16="http://schemas.microsoft.com/office/drawing/2014/main" id="{BB153DD4-C130-B242-8664-89F81C18C6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3C7CB8D-E320-3249-BC8E-9273366DFFFA}"/>
              </a:ext>
            </a:extLst>
          </p:cNvPr>
          <p:cNvSpPr>
            <a:spLocks noGrp="1"/>
          </p:cNvSpPr>
          <p:nvPr>
            <p:ph type="sldNum" sz="quarter" idx="12"/>
          </p:nvPr>
        </p:nvSpPr>
        <p:spPr>
          <a:xfrm>
            <a:off x="8610600" y="6356350"/>
            <a:ext cx="2743200" cy="365125"/>
          </a:xfrm>
          <a:prstGeom prst="rect">
            <a:avLst/>
          </a:prstGeom>
        </p:spPr>
        <p:txBody>
          <a:bodyPr/>
          <a:lstStyle/>
          <a:p>
            <a:fld id="{248103C4-F627-9848-BC38-849B707D532B}" type="slidenum">
              <a:rPr lang="en-US" smtClean="0"/>
              <a:t>‹#›</a:t>
            </a:fld>
            <a:endParaRPr lang="en-US"/>
          </a:p>
        </p:txBody>
      </p:sp>
    </p:spTree>
    <p:extLst>
      <p:ext uri="{BB962C8B-B14F-4D97-AF65-F5344CB8AC3E}">
        <p14:creationId xmlns:p14="http://schemas.microsoft.com/office/powerpoint/2010/main" val="20688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1817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youtube.com/TayganRifat" TargetMode="External"/><Relationship Id="rId3" Type="http://schemas.openxmlformats.org/officeDocument/2006/relationships/hyperlink" Target="https://docs.microsoft.com/en-us/learn/certifications/exams/pl-900" TargetMode="External"/><Relationship Id="rId7" Type="http://schemas.openxmlformats.org/officeDocument/2006/relationships/hyperlink" Target="https://twitter.com/tayganr" TargetMode="Externa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11" Type="http://schemas.openxmlformats.org/officeDocument/2006/relationships/hyperlink" Target="https://www.taygan.co/" TargetMode="External"/><Relationship Id="rId5" Type="http://schemas.openxmlformats.org/officeDocument/2006/relationships/hyperlink" Target="https://docs.microsoft.com/en-au/learn/paths/power-plat-fundamentals/" TargetMode="External"/><Relationship Id="rId10" Type="http://schemas.openxmlformats.org/officeDocument/2006/relationships/image" Target="../media/image3.png"/><Relationship Id="rId4" Type="http://schemas.openxmlformats.org/officeDocument/2006/relationships/hyperlink" Target="https://docs.microsoft.com/en-us/learn/certifications/power-platform-fundamentals" TargetMode="External"/><Relationship Id="rId9" Type="http://schemas.openxmlformats.org/officeDocument/2006/relationships/hyperlink" Target="https://linkedin.com/in/taygan" TargetMode="Externa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docs.microsoft.com/en-us/ai-builder/use-in-flow-overvie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ocs.microsoft.com/en-us/ai-builder/overview" TargetMode="External"/><Relationship Id="rId5" Type="http://schemas.openxmlformats.org/officeDocument/2006/relationships/hyperlink" Target="https://docs.microsoft.com/en-us/ai-builder/model-types" TargetMode="External"/><Relationship Id="rId4" Type="http://schemas.openxmlformats.org/officeDocument/2006/relationships/hyperlink" Target="https://docs.microsoft.com/en-us/ai-builder/text-classification-model-in-flo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docs.microsoft.com/en-us/learn/modules/build-simple-dashboard/4-visualize-data" TargetMode="External"/><Relationship Id="rId3" Type="http://schemas.openxmlformats.org/officeDocument/2006/relationships/hyperlink" Target="https://docs.microsoft.com/en-us/power-bi/consumer/end-user-workspaces" TargetMode="External"/><Relationship Id="rId7" Type="http://schemas.openxmlformats.org/officeDocument/2006/relationships/hyperlink" Target="https://docs.microsoft.com/en-us/power-bi/consumer/end-user-dashboard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ocs.microsoft.com/en-us/power-bi/developer/visuals/custom-visual-develop-tutorial" TargetMode="External"/><Relationship Id="rId5" Type="http://schemas.openxmlformats.org/officeDocument/2006/relationships/hyperlink" Target="https://docs.microsoft.com/en-us/power-bi/fundamentals/service-service-vs-desktop" TargetMode="External"/><Relationship Id="rId10" Type="http://schemas.openxmlformats.org/officeDocument/2006/relationships/hyperlink" Target="https://docs.microsoft.com/en-us/power-bi/desktop-what-is-desktop" TargetMode="External"/><Relationship Id="rId4" Type="http://schemas.openxmlformats.org/officeDocument/2006/relationships/hyperlink" Target="https://docs.microsoft.com/en-us/power-bi/power-bi-service-overview" TargetMode="External"/><Relationship Id="rId9" Type="http://schemas.openxmlformats.org/officeDocument/2006/relationships/hyperlink" Target="https://docs.microsoft.com/en-us/power-bi/power-bi-report-add-filter"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docs.microsoft.com/en-us/power-bi/service-template-apps-overview" TargetMode="External"/><Relationship Id="rId3" Type="http://schemas.openxmlformats.org/officeDocument/2006/relationships/hyperlink" Target="https://docs.microsoft.com/en-us/power-bi/desktop-data-sources" TargetMode="External"/><Relationship Id="rId7" Type="http://schemas.openxmlformats.org/officeDocument/2006/relationships/hyperlink" Target="https://docs.microsoft.com/en-us/power-bi/service-datasets-shar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ocs.microsoft.com/en-us/power-bi/desktop-query-overview" TargetMode="External"/><Relationship Id="rId5" Type="http://schemas.openxmlformats.org/officeDocument/2006/relationships/hyperlink" Target="https://docs.microsoft.com/en-us/power-bi/service-aggregates" TargetMode="External"/><Relationship Id="rId4" Type="http://schemas.openxmlformats.org/officeDocument/2006/relationships/hyperlink" Target="https://docs.microsoft.com/en-us/power-bi/desktop-shape-and-combine-dat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ocs.microsoft.com/en-us/power-bi/consumer/end-user-dashboard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docs.microsoft.com/en-us/power-bi/service-how-to-collaborate-distribute-dashboards-reports" TargetMode="External"/><Relationship Id="rId4" Type="http://schemas.openxmlformats.org/officeDocument/2006/relationships/hyperlink" Target="https://docs.microsoft.com/en-us/power-bi/service-dashboard-edit-til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hyperlink" Target="https://docs.microsoft.com/en-us/powerapps/maker/canvas-apps/getting-started"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s://docs.microsoft.com/en-us/powerapps/maker/model-driven-apps/model-driven-app-overview" TargetMode="External"/><Relationship Id="rId5" Type="http://schemas.openxmlformats.org/officeDocument/2006/relationships/hyperlink" Target="https://docs.microsoft.com/en-us/powerapps/maker/canvas-apps/formula-reference" TargetMode="External"/><Relationship Id="rId4" Type="http://schemas.openxmlformats.org/officeDocument/2006/relationships/hyperlink" Target="https://docs.microsoft.com/en-us/powerapps/maker/canvas-apps/get-started-test-driv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ocs.microsoft.com/en-us/powerapps/maker/canvas-apps/reference-properti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docs.microsoft.com/en-au/learn/modules/build-app-solution/5-share-app" TargetMode="External"/><Relationship Id="rId4" Type="http://schemas.openxmlformats.org/officeDocument/2006/relationships/hyperlink" Target="https://docs.microsoft.com/en-au/learn/modules/build-app-solution/3-build-power-apps-ap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ocs.microsoft.com/en-us/powerapps/maker/common-data-service/data-platform-create-entit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docs.microsoft.com/en-us/powerapps/maker/canvas-apps/controls/control-power-bi-tile" TargetMode="External"/><Relationship Id="rId4" Type="http://schemas.openxmlformats.org/officeDocument/2006/relationships/hyperlink" Target="https://docs.microsoft.com/en-us/powerapps/maker/portals/overview"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docs.microsoft.com/en-us/connectors/connector-reference/" TargetMode="External"/><Relationship Id="rId3" Type="http://schemas.openxmlformats.org/officeDocument/2006/relationships/hyperlink" Target="https://docs.microsoft.com/en-au/learn/modules/introduction-power-automate/2-what-power-automate-value-brings-you" TargetMode="External"/><Relationship Id="rId7" Type="http://schemas.openxmlformats.org/officeDocument/2006/relationships/hyperlink" Target="https://docs.microsoft.com/en-au/learn/modules/build-automated-solution/2-create-flow-templat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docs.microsoft.com/en-us/power-automate/use-expressions-in-conditions" TargetMode="External"/><Relationship Id="rId5" Type="http://schemas.openxmlformats.org/officeDocument/2006/relationships/hyperlink" Target="https://docs.microsoft.com/en-us/power-automate/add-condition" TargetMode="External"/><Relationship Id="rId4" Type="http://schemas.openxmlformats.org/officeDocument/2006/relationships/hyperlink" Target="https://docs.microsoft.com/en-us/power-automate/modern-approvals" TargetMode="External"/><Relationship Id="rId9" Type="http://schemas.openxmlformats.org/officeDocument/2006/relationships/hyperlink" Target="https://docs.microsoft.com/en-us/power-automate/getting-started#types-of-flow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ocs.microsoft.com/en-au/learn/modules/build-automated-solution/4-build-business-process-flow"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docs.microsoft.com/en-au/learn/modules/build-automated-solution/2-create-flow-template" TargetMode="External"/><Relationship Id="rId4" Type="http://schemas.openxmlformats.org/officeDocument/2006/relationships/hyperlink" Target="https://docs.microsoft.com/en-us/azure/logic-apps/export-from-microsoft-flow-logic-app-templat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docs.microsoft.com/en-au/powerapps/powerapps-overview" TargetMode="External"/><Relationship Id="rId3" Type="http://schemas.openxmlformats.org/officeDocument/2006/relationships/hyperlink" Target="https://docs.microsoft.com/en-au/powerapps/maker/common-data-service/data-platform-intro" TargetMode="External"/><Relationship Id="rId7" Type="http://schemas.openxmlformats.org/officeDocument/2006/relationships/hyperlink" Target="https://docs.microsoft.com/en-au/power-bi/fundamentals/power-bi-overvie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ocs.microsoft.com/en-us/power-automate/getting-started" TargetMode="External"/><Relationship Id="rId5" Type="http://schemas.openxmlformats.org/officeDocument/2006/relationships/hyperlink" Target="https://docs.microsoft.com/en-us/power-virtual-agents/fundamentals-what-is-power-virtual-agents" TargetMode="External"/><Relationship Id="rId4" Type="http://schemas.openxmlformats.org/officeDocument/2006/relationships/hyperlink" Target="https://docs.microsoft.com/en-au/learn/modules/introduction-power-platform/3-data-connectors" TargetMode="External"/><Relationship Id="rId9" Type="http://schemas.openxmlformats.org/officeDocument/2006/relationships/hyperlink" Target="https://docs.microsoft.com/en-us/learn/modules/introduction-power-platform/2-what-is-power-platfor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microsoft.com/en-us/power-platform/admin/database-security" TargetMode="External"/><Relationship Id="rId7" Type="http://schemas.openxmlformats.org/officeDocument/2006/relationships/hyperlink" Target="https://docs.microsoft.com/en-us/power-platform/admin/wp-compliance-data-privac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ocs.microsoft.com/en-us/power-platform/admin/admin-centers" TargetMode="External"/><Relationship Id="rId5" Type="http://schemas.openxmlformats.org/officeDocument/2006/relationships/hyperlink" Target="https://docs.microsoft.com/en-us/power-platform/admin/create-users-assign-online-security-roles" TargetMode="External"/><Relationship Id="rId4" Type="http://schemas.openxmlformats.org/officeDocument/2006/relationships/hyperlink" Target="https://docs.microsoft.com/en-us/learn/modules/introduction-power-platform/2-what-is-power-platfor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docs.microsoft.com/en-au/learn/modules/introduction-common-data-service/3-identify-entities-fields" TargetMode="External"/><Relationship Id="rId3" Type="http://schemas.openxmlformats.org/officeDocument/2006/relationships/hyperlink" Target="https://docs.microsoft.com/en-au/learn/modules/introduction-common-data-service/4-understand-relationships" TargetMode="External"/><Relationship Id="rId7" Type="http://schemas.openxmlformats.org/officeDocument/2006/relationships/hyperlink" Target="https://docs.microsoft.com/en-au/learn/modules/introduction-common-data-service/5-environmen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ocs.microsoft.com/en-au/learn/modules/introduction-common-data-service/2-overview" TargetMode="External"/><Relationship Id="rId5" Type="http://schemas.openxmlformats.org/officeDocument/2006/relationships/hyperlink" Target="https://docs.microsoft.com/en-us/power-automate/business-process-flows-overview" TargetMode="External"/><Relationship Id="rId4" Type="http://schemas.openxmlformats.org/officeDocument/2006/relationships/hyperlink" Target="https://docs.microsoft.com/en-us/powerapps/maker/common-data-service/cds-process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ocs.microsoft.com/en-us/connectors/custom-connecto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docs.microsoft.com/en-us/power-automate/actions" TargetMode="External"/><Relationship Id="rId5" Type="http://schemas.openxmlformats.org/officeDocument/2006/relationships/hyperlink" Target="https://docs.microsoft.com/en-us/power-automate/email-triggers" TargetMode="External"/><Relationship Id="rId4" Type="http://schemas.openxmlformats.org/officeDocument/2006/relationships/hyperlink" Target="https://docs.microsoft.com/en-us/connectors/connecto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B3838"/>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5A4F09-7046-0C43-89E6-632530272416}"/>
              </a:ext>
            </a:extLst>
          </p:cNvPr>
          <p:cNvSpPr/>
          <p:nvPr/>
        </p:nvSpPr>
        <p:spPr>
          <a:xfrm>
            <a:off x="0" y="2180906"/>
            <a:ext cx="12192000" cy="2496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sz="2400" b="1"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rPr>
              <a:t>Exam:</a:t>
            </a:r>
            <a:r>
              <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rPr>
              <a:t> 			</a:t>
            </a:r>
            <a:r>
              <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hlinkClick r:id="rId3"/>
              </a:rPr>
              <a:t>PL-900: Microsoft Power Platform Fundamentals</a:t>
            </a:r>
            <a:endPar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endParaRPr>
          </a:p>
          <a:p>
            <a:r>
              <a:rPr lang="en-GB" sz="2400" b="1"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rPr>
              <a:t>Certification:</a:t>
            </a:r>
            <a:r>
              <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rPr>
              <a:t>		</a:t>
            </a:r>
            <a:r>
              <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hlinkClick r:id="rId4"/>
              </a:rPr>
              <a:t>Microsoft Certified: Power Platform Fundamentals</a:t>
            </a:r>
            <a:endPar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endParaRPr>
          </a:p>
          <a:p>
            <a:r>
              <a:rPr lang="en-GB" sz="2400" b="1"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rPr>
              <a:t>Learning Path:</a:t>
            </a:r>
            <a:r>
              <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rPr>
              <a:t>	</a:t>
            </a:r>
            <a:r>
              <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hlinkClick r:id="rId5"/>
              </a:rPr>
              <a:t>Microsoft Power Platform Fundamentals</a:t>
            </a:r>
            <a:endParaRPr lang="en-GB" sz="2400"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2400" b="1"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endParaRPr>
          </a:p>
          <a:p>
            <a:r>
              <a:rPr lang="en-GB" sz="1600" i="1" dirty="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rPr>
              <a:t>Last Updated: April 2020</a:t>
            </a:r>
          </a:p>
        </p:txBody>
      </p:sp>
      <p:pic>
        <p:nvPicPr>
          <p:cNvPr id="9" name="Picture 8">
            <a:extLst>
              <a:ext uri="{FF2B5EF4-FFF2-40B4-BE49-F238E27FC236}">
                <a16:creationId xmlns:a16="http://schemas.microsoft.com/office/drawing/2014/main" id="{26BEB496-440F-6244-BF82-0E4D802CA7A9}"/>
              </a:ext>
            </a:extLst>
          </p:cNvPr>
          <p:cNvPicPr>
            <a:picLocks noChangeAspect="1"/>
          </p:cNvPicPr>
          <p:nvPr/>
        </p:nvPicPr>
        <p:blipFill>
          <a:blip r:embed="rId6"/>
          <a:stretch>
            <a:fillRect/>
          </a:stretch>
        </p:blipFill>
        <p:spPr>
          <a:xfrm>
            <a:off x="10892790" y="3252168"/>
            <a:ext cx="1144705" cy="1299600"/>
          </a:xfrm>
          <a:prstGeom prst="rect">
            <a:avLst/>
          </a:prstGeom>
        </p:spPr>
      </p:pic>
      <p:pic>
        <p:nvPicPr>
          <p:cNvPr id="3" name="Picture 2" descr="A picture containing ax&#10;&#10;Description automatically generated">
            <a:hlinkClick r:id="rId7"/>
            <a:extLst>
              <a:ext uri="{FF2B5EF4-FFF2-40B4-BE49-F238E27FC236}">
                <a16:creationId xmlns:a16="http://schemas.microsoft.com/office/drawing/2014/main" id="{07119B1E-5857-4BC4-978D-D451F95CE40D}"/>
              </a:ext>
            </a:extLst>
          </p:cNvPr>
          <p:cNvPicPr>
            <a:picLocks noChangeAspect="1"/>
          </p:cNvPicPr>
          <p:nvPr/>
        </p:nvPicPr>
        <p:blipFill>
          <a:blip r:embed="rId8"/>
          <a:stretch>
            <a:fillRect/>
          </a:stretch>
        </p:blipFill>
        <p:spPr>
          <a:xfrm>
            <a:off x="11325633" y="120649"/>
            <a:ext cx="180000" cy="180000"/>
          </a:xfrm>
          <a:prstGeom prst="rect">
            <a:avLst/>
          </a:prstGeom>
        </p:spPr>
      </p:pic>
      <p:pic>
        <p:nvPicPr>
          <p:cNvPr id="6" name="Picture 5" descr="A picture containing building&#10;&#10;Description automatically generated">
            <a:hlinkClick r:id="rId9"/>
            <a:extLst>
              <a:ext uri="{FF2B5EF4-FFF2-40B4-BE49-F238E27FC236}">
                <a16:creationId xmlns:a16="http://schemas.microsoft.com/office/drawing/2014/main" id="{FD8934FF-7DBD-4E0C-A045-D2BA47A393AD}"/>
              </a:ext>
            </a:extLst>
          </p:cNvPr>
          <p:cNvPicPr>
            <a:picLocks noChangeAspect="1"/>
          </p:cNvPicPr>
          <p:nvPr/>
        </p:nvPicPr>
        <p:blipFill>
          <a:blip r:embed="rId10"/>
          <a:stretch>
            <a:fillRect/>
          </a:stretch>
        </p:blipFill>
        <p:spPr>
          <a:xfrm>
            <a:off x="11606416" y="120649"/>
            <a:ext cx="180000" cy="180000"/>
          </a:xfrm>
          <a:prstGeom prst="rect">
            <a:avLst/>
          </a:prstGeom>
        </p:spPr>
      </p:pic>
      <p:pic>
        <p:nvPicPr>
          <p:cNvPr id="8" name="Picture 7" descr="A picture containing window, drawing&#10;&#10;Description automatically generated">
            <a:hlinkClick r:id="rId11"/>
            <a:extLst>
              <a:ext uri="{FF2B5EF4-FFF2-40B4-BE49-F238E27FC236}">
                <a16:creationId xmlns:a16="http://schemas.microsoft.com/office/drawing/2014/main" id="{56CE3E88-C014-4755-8B38-91CA900EFF5E}"/>
              </a:ext>
            </a:extLst>
          </p:cNvPr>
          <p:cNvPicPr>
            <a:picLocks noChangeAspect="1"/>
          </p:cNvPicPr>
          <p:nvPr/>
        </p:nvPicPr>
        <p:blipFill>
          <a:blip r:embed="rId12"/>
          <a:stretch>
            <a:fillRect/>
          </a:stretch>
        </p:blipFill>
        <p:spPr>
          <a:xfrm>
            <a:off x="11044850" y="120649"/>
            <a:ext cx="180000" cy="180000"/>
          </a:xfrm>
          <a:prstGeom prst="rect">
            <a:avLst/>
          </a:prstGeom>
        </p:spPr>
      </p:pic>
      <p:pic>
        <p:nvPicPr>
          <p:cNvPr id="11" name="Picture 10" descr="A picture containing clock&#10;&#10;Description automatically generated">
            <a:hlinkClick r:id="rId13"/>
            <a:extLst>
              <a:ext uri="{FF2B5EF4-FFF2-40B4-BE49-F238E27FC236}">
                <a16:creationId xmlns:a16="http://schemas.microsoft.com/office/drawing/2014/main" id="{62C00F59-2041-46C1-B97C-51514CC3D913}"/>
              </a:ext>
            </a:extLst>
          </p:cNvPr>
          <p:cNvPicPr>
            <a:picLocks noChangeAspect="1"/>
          </p:cNvPicPr>
          <p:nvPr/>
        </p:nvPicPr>
        <p:blipFill>
          <a:blip r:embed="rId14"/>
          <a:stretch>
            <a:fillRect/>
          </a:stretch>
        </p:blipFill>
        <p:spPr>
          <a:xfrm>
            <a:off x="11887200" y="130513"/>
            <a:ext cx="180000" cy="180000"/>
          </a:xfrm>
          <a:prstGeom prst="rect">
            <a:avLst/>
          </a:prstGeom>
        </p:spPr>
      </p:pic>
    </p:spTree>
    <p:extLst>
      <p:ext uri="{BB962C8B-B14F-4D97-AF65-F5344CB8AC3E}">
        <p14:creationId xmlns:p14="http://schemas.microsoft.com/office/powerpoint/2010/main" val="149141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277B26C-A4F6-3C43-BD0C-BE469832EA30}"/>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Consumption by Power Platform</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You can use your published AI models, as well as some AI Builder prebuilt models in Power Automate and Power Apps. Example: </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Text Classification in Power Automate</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t>
            </a: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Models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Custom AI Models</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Prediction</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Form Processing</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Object Detection</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Text Classification</a:t>
            </a:r>
          </a:p>
          <a:p>
            <a:pPr marL="171450" indent="-171450">
              <a:buFont typeface="Arial" panose="020B0604020202020204" pitchFamily="34" charset="0"/>
              <a:buChar char="•"/>
            </a:pPr>
            <a:endPar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Pre-Built</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Business Card Reader</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Key Phrase Extraction</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Language Detection</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Text Recognition</a:t>
            </a:r>
          </a:p>
          <a:p>
            <a:pPr marL="171450"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Sentiment Analysis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AI Builder</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AI Builder lets users and developers add AI capabilities to the workflows and PowerApps they create and use. AI Builder is a turnkey solution that allows you to easily add intelligence to your workflows and apps and predict outcomes to help improve business performance without writing code.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E8713B6F-0EE8-674A-9674-2C983788527A}"/>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Consumption by Power Platform</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Models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AI Builder</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2b. Understand AI Builder</a:t>
            </a:r>
          </a:p>
        </p:txBody>
      </p:sp>
      <p:graphicFrame>
        <p:nvGraphicFramePr>
          <p:cNvPr id="26" name="Table 25">
            <a:extLst>
              <a:ext uri="{FF2B5EF4-FFF2-40B4-BE49-F238E27FC236}">
                <a16:creationId xmlns:a16="http://schemas.microsoft.com/office/drawing/2014/main" id="{80E856F2-8E02-4346-A760-A918A38CE49D}"/>
              </a:ext>
            </a:extLst>
          </p:cNvPr>
          <p:cNvGraphicFramePr>
            <a:graphicFrameLocks noGrp="1"/>
          </p:cNvGraphicFramePr>
          <p:nvPr>
            <p:extLst>
              <p:ext uri="{D42A27DB-BD31-4B8C-83A1-F6EECF244321}">
                <p14:modId xmlns:p14="http://schemas.microsoft.com/office/powerpoint/2010/main" val="520162160"/>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22968929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6"/>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6"/>
                                        </p:tgtEl>
                                        <p:attrNameLst>
                                          <p:attrName>ppt_w</p:attrName>
                                        </p:attrNameLst>
                                      </p:cBhvr>
                                      <p:tavLst>
                                        <p:tav tm="0">
                                          <p:val>
                                            <p:strVal val="ppt_w"/>
                                          </p:val>
                                        </p:tav>
                                        <p:tav tm="100000">
                                          <p:val>
                                            <p:fltVal val="0"/>
                                          </p:val>
                                        </p:tav>
                                      </p:tavLst>
                                    </p:anim>
                                    <p:anim calcmode="lin" valueType="num">
                                      <p:cBhvr>
                                        <p:cTn id="53" dur="500"/>
                                        <p:tgtEl>
                                          <p:spTgt spid="16"/>
                                        </p:tgtEl>
                                        <p:attrNameLst>
                                          <p:attrName>ppt_h</p:attrName>
                                        </p:attrNameLst>
                                      </p:cBhvr>
                                      <p:tavLst>
                                        <p:tav tm="0">
                                          <p:val>
                                            <p:strVal val="ppt_h"/>
                                          </p:val>
                                        </p:tav>
                                        <p:tav tm="100000">
                                          <p:val>
                                            <p:strVal val="ppt_h"/>
                                          </p:val>
                                        </p:tav>
                                      </p:tavLst>
                                    </p:anim>
                                    <p:set>
                                      <p:cBhvr>
                                        <p:cTn id="54" dur="1" fill="hold">
                                          <p:stCondLst>
                                            <p:cond delay="499"/>
                                          </p:stCondLst>
                                        </p:cTn>
                                        <p:tgtEl>
                                          <p:spTgt spid="16"/>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5"/>
                                        </p:tgtEl>
                                        <p:attrNameLst>
                                          <p:attrName>ppt_w</p:attrName>
                                        </p:attrNameLst>
                                      </p:cBhvr>
                                      <p:tavLst>
                                        <p:tav tm="0">
                                          <p:val>
                                            <p:strVal val="ppt_w"/>
                                          </p:val>
                                        </p:tav>
                                        <p:tav tm="100000">
                                          <p:val>
                                            <p:fltVal val="0"/>
                                          </p:val>
                                        </p:tav>
                                      </p:tavLst>
                                    </p:anim>
                                    <p:anim calcmode="lin" valueType="num">
                                      <p:cBhvr>
                                        <p:cTn id="64" dur="500"/>
                                        <p:tgtEl>
                                          <p:spTgt spid="15"/>
                                        </p:tgtEl>
                                        <p:attrNameLst>
                                          <p:attrName>ppt_h</p:attrName>
                                        </p:attrNameLst>
                                      </p:cBhvr>
                                      <p:tavLst>
                                        <p:tav tm="0">
                                          <p:val>
                                            <p:strVal val="ppt_h"/>
                                          </p:val>
                                        </p:tav>
                                        <p:tav tm="100000">
                                          <p:val>
                                            <p:strVal val="ppt_h"/>
                                          </p:val>
                                        </p:tav>
                                      </p:tavLst>
                                    </p:anim>
                                    <p:set>
                                      <p:cBhvr>
                                        <p:cTn id="65" dur="1" fill="hold">
                                          <p:stCondLst>
                                            <p:cond delay="499"/>
                                          </p:stCondLst>
                                        </p:cTn>
                                        <p:tgtEl>
                                          <p:spTgt spid="15"/>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childTnLst>
        </p:cTn>
      </p:par>
    </p:tnLst>
    <p:bldLst>
      <p:bldP spid="15" grpId="0" animBg="1"/>
      <p:bldP spid="15" grpId="1" animBg="1"/>
      <p:bldP spid="13" grpId="0" animBg="1"/>
      <p:bldP spid="13" grpId="1" animBg="1"/>
      <p:bldP spid="5" grpId="0" animBg="1"/>
      <p:bldP spid="5" grpId="1" animBg="1"/>
      <p:bldP spid="16" grpId="0" animBg="1"/>
      <p:bldP spid="16" grpId="1" animBg="1"/>
      <p:bldP spid="14" grpId="0" animBg="1"/>
      <p:bldP spid="14" grpId="1" animBg="1"/>
      <p:bldP spid="4" grpId="0" animBg="1"/>
      <p:bldP spid="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D3838"/>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5A4F09-7046-0C43-89E6-632530272416}"/>
              </a:ext>
            </a:extLst>
          </p:cNvPr>
          <p:cNvSpPr/>
          <p:nvPr/>
        </p:nvSpPr>
        <p:spPr>
          <a:xfrm>
            <a:off x="0" y="5770879"/>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sz="4000" dirty="0">
                <a:solidFill>
                  <a:schemeClr val="bg1"/>
                </a:solidFill>
              </a:rPr>
              <a:t>3. Demonstrate the business value of Power BI</a:t>
            </a:r>
          </a:p>
        </p:txBody>
      </p:sp>
      <p:sp>
        <p:nvSpPr>
          <p:cNvPr id="5" name="Oval 4">
            <a:extLst>
              <a:ext uri="{FF2B5EF4-FFF2-40B4-BE49-F238E27FC236}">
                <a16:creationId xmlns:a16="http://schemas.microsoft.com/office/drawing/2014/main" id="{6819B88E-A4F2-5946-8DE8-18C742D66680}"/>
              </a:ext>
            </a:extLst>
          </p:cNvPr>
          <p:cNvSpPr/>
          <p:nvPr/>
        </p:nvSpPr>
        <p:spPr>
          <a:xfrm>
            <a:off x="11287760" y="182880"/>
            <a:ext cx="690880" cy="6908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tx1"/>
                </a:solidFill>
              </a:rPr>
              <a:t>15-20%</a:t>
            </a:r>
          </a:p>
        </p:txBody>
      </p:sp>
    </p:spTree>
    <p:extLst>
      <p:ext uri="{BB962C8B-B14F-4D97-AF65-F5344CB8AC3E}">
        <p14:creationId xmlns:p14="http://schemas.microsoft.com/office/powerpoint/2010/main" val="65424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152D7EC-3EED-E244-8DED-253546E33A8B}"/>
              </a:ext>
            </a:extLst>
          </p:cNvPr>
          <p:cNvSpPr/>
          <p:nvPr/>
        </p:nvSpPr>
        <p:spPr>
          <a:xfrm>
            <a:off x="142089"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Workspaces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Workspaces are places to collaborate with colleagues on specific content. Workspaces are created by Power BI designers to hold collections of dashboards, reports, and apps.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3D7D9CAA-DC41-E349-AB29-2F89F076FCCC}"/>
              </a:ext>
            </a:extLst>
          </p:cNvPr>
          <p:cNvSpPr/>
          <p:nvPr/>
        </p:nvSpPr>
        <p:spPr>
          <a:xfrm>
            <a:off x="6140933"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Power BI Service</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The Microsoft Power BI service (app.powerbi.com), sometimes referred to as Power BI online, is the SaaS (Software as a Service) part of Power BI. </a:t>
            </a:r>
          </a:p>
          <a:p>
            <a:endPar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See: </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Comparing Power BI Desktop and the Power BI Service</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4023929E-5C16-F34D-819F-1529004553E8}"/>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Custom Visuals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Visualize data your way, with our rich library of fully-customizable, open-source data visualizations. With the custom visuals SDK, you can create stunning visualizations, based on well-known JavaScript libraries such as D3, jQuery, and even R-language scripts.</a:t>
            </a:r>
          </a:p>
        </p:txBody>
      </p:sp>
      <p:sp>
        <p:nvSpPr>
          <p:cNvPr id="11" name="Rectangle 10">
            <a:extLst>
              <a:ext uri="{FF2B5EF4-FFF2-40B4-BE49-F238E27FC236}">
                <a16:creationId xmlns:a16="http://schemas.microsoft.com/office/drawing/2014/main" id="{DFA3238C-3BC0-CD4A-AC6A-8C87A3049092}"/>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7">
                  <a:extLst>
                    <a:ext uri="{A12FA001-AC4F-418D-AE19-62706E023703}">
                      <ahyp:hlinkClr xmlns:ahyp="http://schemas.microsoft.com/office/drawing/2018/hyperlinkcolor" val="tx"/>
                    </a:ext>
                  </a:extLst>
                </a:hlinkClick>
              </a:rPr>
              <a:t>Dashboards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 Power BI dashboard is a single page, often called a canvas, that uses visualizations to tell a story. Because it is limited to one page, a well-designed dashboard contains only the most-important elements of that story.</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8">
                  <a:extLst>
                    <a:ext uri="{A12FA001-AC4F-418D-AE19-62706E023703}">
                      <ahyp:hlinkClr xmlns:ahyp="http://schemas.microsoft.com/office/drawing/2018/hyperlinkcolor" val="tx"/>
                    </a:ext>
                  </a:extLst>
                </a:hlinkClick>
              </a:rPr>
              <a:t>Visualization Controls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Visuals allow you to present data in a compelling and insightful way and help you to highlight the important components. To create a new visualization drag field names from the Fields pane and then drop them on the report canvas, or in the Visualizations pane, select the type of visualization that you want to create.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9">
                  <a:extLst>
                    <a:ext uri="{A12FA001-AC4F-418D-AE19-62706E023703}">
                      <ahyp:hlinkClr xmlns:ahyp="http://schemas.microsoft.com/office/drawing/2018/hyperlinkcolor" val="tx"/>
                    </a:ext>
                  </a:extLst>
                </a:hlinkClick>
              </a:rPr>
              <a:t>Filters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Filters remove all but the data you want to focus on. There are four types of filters. Page Filter applies to all the visuals on the report page. Visual Filter applies to a single visual on a report page. Report Filter applies to all pages in the report. Drillthrough Filter applies to a single entity in a report.</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C196C039-CBF3-7B46-9F1D-92D09405D1BA}"/>
              </a:ext>
            </a:extLst>
          </p:cNvPr>
          <p:cNvSpPr/>
          <p:nvPr/>
        </p:nvSpPr>
        <p:spPr>
          <a:xfrm>
            <a:off x="3141511"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10">
                  <a:extLst>
                    <a:ext uri="{A12FA001-AC4F-418D-AE19-62706E023703}">
                      <ahyp:hlinkClr xmlns:ahyp="http://schemas.microsoft.com/office/drawing/2018/hyperlinkcolor" val="tx"/>
                    </a:ext>
                  </a:extLst>
                </a:hlinkClick>
              </a:rPr>
              <a:t>Power BI Desktop</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BI Desktop is a free application you install on your local computer that lets you connect to, transform, and visualize your data. With Power BI Desktop, you can connect to multiple different sources of data, and combine them into a data model. Most users who work on business intelligence projects use Power BI Desktop to create reports, and then use the Power BI service to share their reports with others.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80763648-76E4-4449-ADC9-B97DDD11A4C4}"/>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Custom Visuals</a:t>
            </a:r>
          </a:p>
        </p:txBody>
      </p:sp>
      <p:sp>
        <p:nvSpPr>
          <p:cNvPr id="12" name="Rectangle 11">
            <a:extLst>
              <a:ext uri="{FF2B5EF4-FFF2-40B4-BE49-F238E27FC236}">
                <a16:creationId xmlns:a16="http://schemas.microsoft.com/office/drawing/2014/main" id="{EFCB7E8E-E6D3-BA4C-9489-B2079FB962C2}"/>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Dashboards</a:t>
            </a:r>
          </a:p>
        </p:txBody>
      </p:sp>
      <p:sp>
        <p:nvSpPr>
          <p:cNvPr id="20" name="Rectangle 19">
            <a:extLst>
              <a:ext uri="{FF2B5EF4-FFF2-40B4-BE49-F238E27FC236}">
                <a16:creationId xmlns:a16="http://schemas.microsoft.com/office/drawing/2014/main" id="{D856C5AF-5478-C140-BA06-96EDBA5F97DA}"/>
              </a:ext>
            </a:extLst>
          </p:cNvPr>
          <p:cNvSpPr/>
          <p:nvPr/>
        </p:nvSpPr>
        <p:spPr>
          <a:xfrm>
            <a:off x="6140933"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BI Service</a:t>
            </a:r>
          </a:p>
        </p:txBody>
      </p:sp>
      <p:sp>
        <p:nvSpPr>
          <p:cNvPr id="18" name="Rectangle 17">
            <a:extLst>
              <a:ext uri="{FF2B5EF4-FFF2-40B4-BE49-F238E27FC236}">
                <a16:creationId xmlns:a16="http://schemas.microsoft.com/office/drawing/2014/main" id="{11000B6D-EE57-4043-8E0B-8E214B5B853F}"/>
              </a:ext>
            </a:extLst>
          </p:cNvPr>
          <p:cNvSpPr/>
          <p:nvPr/>
        </p:nvSpPr>
        <p:spPr>
          <a:xfrm>
            <a:off x="3141511"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BI Desktop</a:t>
            </a:r>
          </a:p>
        </p:txBody>
      </p:sp>
      <p:sp>
        <p:nvSpPr>
          <p:cNvPr id="22" name="Rectangle 21">
            <a:extLst>
              <a:ext uri="{FF2B5EF4-FFF2-40B4-BE49-F238E27FC236}">
                <a16:creationId xmlns:a16="http://schemas.microsoft.com/office/drawing/2014/main" id="{2C1E1383-FB85-1740-83DA-96EC8485601E}"/>
              </a:ext>
            </a:extLst>
          </p:cNvPr>
          <p:cNvSpPr/>
          <p:nvPr/>
        </p:nvSpPr>
        <p:spPr>
          <a:xfrm>
            <a:off x="142089"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Workspaces</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Filters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Visualization Controls</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3a. Understand common components in Power BI</a:t>
            </a:r>
          </a:p>
        </p:txBody>
      </p:sp>
      <p:graphicFrame>
        <p:nvGraphicFramePr>
          <p:cNvPr id="26" name="Table 25">
            <a:extLst>
              <a:ext uri="{FF2B5EF4-FFF2-40B4-BE49-F238E27FC236}">
                <a16:creationId xmlns:a16="http://schemas.microsoft.com/office/drawing/2014/main" id="{F47DFB7A-0FBC-034A-83D8-1983A90FAEBD}"/>
              </a:ext>
            </a:extLst>
          </p:cNvPr>
          <p:cNvGraphicFramePr>
            <a:graphicFrameLocks noGrp="1"/>
          </p:cNvGraphicFramePr>
          <p:nvPr>
            <p:extLst>
              <p:ext uri="{D42A27DB-BD31-4B8C-83A1-F6EECF244321}">
                <p14:modId xmlns:p14="http://schemas.microsoft.com/office/powerpoint/2010/main" val="169212302"/>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18332956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2"/>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2"/>
                                        </p:tgtEl>
                                        <p:attrNameLst>
                                          <p:attrName>ppt_w</p:attrName>
                                        </p:attrNameLst>
                                      </p:cBhvr>
                                      <p:tavLst>
                                        <p:tav tm="0">
                                          <p:val>
                                            <p:strVal val="ppt_w"/>
                                          </p:val>
                                        </p:tav>
                                        <p:tav tm="100000">
                                          <p:val>
                                            <p:fltVal val="0"/>
                                          </p:val>
                                        </p:tav>
                                      </p:tavLst>
                                    </p:anim>
                                    <p:anim calcmode="lin" valueType="num">
                                      <p:cBhvr>
                                        <p:cTn id="30" dur="500"/>
                                        <p:tgtEl>
                                          <p:spTgt spid="12"/>
                                        </p:tgtEl>
                                        <p:attrNameLst>
                                          <p:attrName>ppt_h</p:attrName>
                                        </p:attrNameLst>
                                      </p:cBhvr>
                                      <p:tavLst>
                                        <p:tav tm="0">
                                          <p:val>
                                            <p:strVal val="ppt_h"/>
                                          </p:val>
                                        </p:tav>
                                        <p:tav tm="100000">
                                          <p:val>
                                            <p:strVal val="ppt_h"/>
                                          </p:val>
                                        </p:tav>
                                      </p:tavLst>
                                    </p:anim>
                                    <p:set>
                                      <p:cBhvr>
                                        <p:cTn id="31" dur="1" fill="hold">
                                          <p:stCondLst>
                                            <p:cond delay="499"/>
                                          </p:stCondLst>
                                        </p:cTn>
                                        <p:tgtEl>
                                          <p:spTgt spid="12"/>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1"/>
                                        </p:tgtEl>
                                        <p:attrNameLst>
                                          <p:attrName>ppt_w</p:attrName>
                                        </p:attrNameLst>
                                      </p:cBhvr>
                                      <p:tavLst>
                                        <p:tav tm="0">
                                          <p:val>
                                            <p:strVal val="ppt_w"/>
                                          </p:val>
                                        </p:tav>
                                        <p:tav tm="100000">
                                          <p:val>
                                            <p:fltVal val="0"/>
                                          </p:val>
                                        </p:tav>
                                      </p:tavLst>
                                    </p:anim>
                                    <p:anim calcmode="lin" valueType="num">
                                      <p:cBhvr>
                                        <p:cTn id="41" dur="500"/>
                                        <p:tgtEl>
                                          <p:spTgt spid="11"/>
                                        </p:tgtEl>
                                        <p:attrNameLst>
                                          <p:attrName>ppt_h</p:attrName>
                                        </p:attrNameLst>
                                      </p:cBhvr>
                                      <p:tavLst>
                                        <p:tav tm="0">
                                          <p:val>
                                            <p:strVal val="ppt_h"/>
                                          </p:val>
                                        </p:tav>
                                        <p:tav tm="100000">
                                          <p:val>
                                            <p:strVal val="ppt_h"/>
                                          </p:val>
                                        </p:tav>
                                      </p:tavLst>
                                    </p:anim>
                                    <p:set>
                                      <p:cBhvr>
                                        <p:cTn id="42" dur="1" fill="hold">
                                          <p:stCondLst>
                                            <p:cond delay="499"/>
                                          </p:stCondLst>
                                        </p:cTn>
                                        <p:tgtEl>
                                          <p:spTgt spid="11"/>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2"/>
                  </p:tgtEl>
                </p:cond>
              </p:nextCondLst>
            </p:seq>
            <p:seq concurrent="1" nextAc="seek">
              <p:cTn id="48" restart="whenNotActive" fill="hold" evtFilter="cancelBubble" nodeType="interactiveSeq">
                <p:stCondLst>
                  <p:cond evt="onClick" delay="0">
                    <p:tgtEl>
                      <p:spTgt spid="14"/>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4"/>
                                        </p:tgtEl>
                                        <p:attrNameLst>
                                          <p:attrName>ppt_w</p:attrName>
                                        </p:attrNameLst>
                                      </p:cBhvr>
                                      <p:tavLst>
                                        <p:tav tm="0">
                                          <p:val>
                                            <p:strVal val="ppt_w"/>
                                          </p:val>
                                        </p:tav>
                                        <p:tav tm="100000">
                                          <p:val>
                                            <p:fltVal val="0"/>
                                          </p:val>
                                        </p:tav>
                                      </p:tavLst>
                                    </p:anim>
                                    <p:anim calcmode="lin" valueType="num">
                                      <p:cBhvr>
                                        <p:cTn id="53" dur="500"/>
                                        <p:tgtEl>
                                          <p:spTgt spid="14"/>
                                        </p:tgtEl>
                                        <p:attrNameLst>
                                          <p:attrName>ppt_h</p:attrName>
                                        </p:attrNameLst>
                                      </p:cBhvr>
                                      <p:tavLst>
                                        <p:tav tm="0">
                                          <p:val>
                                            <p:strVal val="ppt_h"/>
                                          </p:val>
                                        </p:tav>
                                        <p:tav tm="100000">
                                          <p:val>
                                            <p:strVal val="ppt_h"/>
                                          </p:val>
                                        </p:tav>
                                      </p:tavLst>
                                    </p:anim>
                                    <p:set>
                                      <p:cBhvr>
                                        <p:cTn id="54" dur="1" fill="hold">
                                          <p:stCondLst>
                                            <p:cond delay="499"/>
                                          </p:stCondLst>
                                        </p:cTn>
                                        <p:tgtEl>
                                          <p:spTgt spid="14"/>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p:cTn id="58" dur="500" fill="hold"/>
                                        <p:tgtEl>
                                          <p:spTgt spid="13"/>
                                        </p:tgtEl>
                                        <p:attrNameLst>
                                          <p:attrName>ppt_w</p:attrName>
                                        </p:attrNameLst>
                                      </p:cBhvr>
                                      <p:tavLst>
                                        <p:tav tm="0">
                                          <p:val>
                                            <p:fltVal val="0"/>
                                          </p:val>
                                        </p:tav>
                                        <p:tav tm="100000">
                                          <p:val>
                                            <p:strVal val="#ppt_w"/>
                                          </p:val>
                                        </p:tav>
                                      </p:tavLst>
                                    </p:anim>
                                    <p:anim calcmode="lin" valueType="num">
                                      <p:cBhvr>
                                        <p:cTn id="59"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3"/>
                                        </p:tgtEl>
                                        <p:attrNameLst>
                                          <p:attrName>ppt_w</p:attrName>
                                        </p:attrNameLst>
                                      </p:cBhvr>
                                      <p:tavLst>
                                        <p:tav tm="0">
                                          <p:val>
                                            <p:strVal val="ppt_w"/>
                                          </p:val>
                                        </p:tav>
                                        <p:tav tm="100000">
                                          <p:val>
                                            <p:fltVal val="0"/>
                                          </p:val>
                                        </p:tav>
                                      </p:tavLst>
                                    </p:anim>
                                    <p:anim calcmode="lin" valueType="num">
                                      <p:cBhvr>
                                        <p:cTn id="64" dur="500"/>
                                        <p:tgtEl>
                                          <p:spTgt spid="13"/>
                                        </p:tgtEl>
                                        <p:attrNameLst>
                                          <p:attrName>ppt_h</p:attrName>
                                        </p:attrNameLst>
                                      </p:cBhvr>
                                      <p:tavLst>
                                        <p:tav tm="0">
                                          <p:val>
                                            <p:strVal val="ppt_h"/>
                                          </p:val>
                                        </p:tav>
                                        <p:tav tm="100000">
                                          <p:val>
                                            <p:strVal val="ppt_h"/>
                                          </p:val>
                                        </p:tav>
                                      </p:tavLst>
                                    </p:anim>
                                    <p:set>
                                      <p:cBhvr>
                                        <p:cTn id="65" dur="1" fill="hold">
                                          <p:stCondLst>
                                            <p:cond delay="499"/>
                                          </p:stCondLst>
                                        </p:cTn>
                                        <p:tgtEl>
                                          <p:spTgt spid="13"/>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500" fill="hold"/>
                                        <p:tgtEl>
                                          <p:spTgt spid="14"/>
                                        </p:tgtEl>
                                        <p:attrNameLst>
                                          <p:attrName>ppt_w</p:attrName>
                                        </p:attrNameLst>
                                      </p:cBhvr>
                                      <p:tavLst>
                                        <p:tav tm="0">
                                          <p:val>
                                            <p:fltVal val="0"/>
                                          </p:val>
                                        </p:tav>
                                        <p:tav tm="100000">
                                          <p:val>
                                            <p:strVal val="#ppt_w"/>
                                          </p:val>
                                        </p:tav>
                                      </p:tavLst>
                                    </p:anim>
                                    <p:anim calcmode="lin" valueType="num">
                                      <p:cBhvr>
                                        <p:cTn id="70"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71" restart="whenNotActive" fill="hold" evtFilter="cancelBubble" nodeType="interactiveSeq">
                <p:stCondLst>
                  <p:cond evt="onClick" delay="0">
                    <p:tgtEl>
                      <p:spTgt spid="24"/>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24"/>
                                        </p:tgtEl>
                                        <p:attrNameLst>
                                          <p:attrName>ppt_w</p:attrName>
                                        </p:attrNameLst>
                                      </p:cBhvr>
                                      <p:tavLst>
                                        <p:tav tm="0">
                                          <p:val>
                                            <p:strVal val="ppt_w"/>
                                          </p:val>
                                        </p:tav>
                                        <p:tav tm="100000">
                                          <p:val>
                                            <p:fltVal val="0"/>
                                          </p:val>
                                        </p:tav>
                                      </p:tavLst>
                                    </p:anim>
                                    <p:anim calcmode="lin" valueType="num">
                                      <p:cBhvr>
                                        <p:cTn id="76" dur="500"/>
                                        <p:tgtEl>
                                          <p:spTgt spid="24"/>
                                        </p:tgtEl>
                                        <p:attrNameLst>
                                          <p:attrName>ppt_h</p:attrName>
                                        </p:attrNameLst>
                                      </p:cBhvr>
                                      <p:tavLst>
                                        <p:tav tm="0">
                                          <p:val>
                                            <p:strVal val="ppt_h"/>
                                          </p:val>
                                        </p:tav>
                                        <p:tav tm="100000">
                                          <p:val>
                                            <p:strVal val="ppt_h"/>
                                          </p:val>
                                        </p:tav>
                                      </p:tavLst>
                                    </p:anim>
                                    <p:set>
                                      <p:cBhvr>
                                        <p:cTn id="77" dur="1" fill="hold">
                                          <p:stCondLst>
                                            <p:cond delay="499"/>
                                          </p:stCondLst>
                                        </p:cTn>
                                        <p:tgtEl>
                                          <p:spTgt spid="24"/>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500" fill="hold"/>
                                        <p:tgtEl>
                                          <p:spTgt spid="23"/>
                                        </p:tgtEl>
                                        <p:attrNameLst>
                                          <p:attrName>ppt_w</p:attrName>
                                        </p:attrNameLst>
                                      </p:cBhvr>
                                      <p:tavLst>
                                        <p:tav tm="0">
                                          <p:val>
                                            <p:fltVal val="0"/>
                                          </p:val>
                                        </p:tav>
                                        <p:tav tm="100000">
                                          <p:val>
                                            <p:strVal val="#ppt_w"/>
                                          </p:val>
                                        </p:tav>
                                      </p:tavLst>
                                    </p:anim>
                                    <p:anim calcmode="lin" valueType="num">
                                      <p:cBhvr>
                                        <p:cTn id="82"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23"/>
                                        </p:tgtEl>
                                        <p:attrNameLst>
                                          <p:attrName>ppt_w</p:attrName>
                                        </p:attrNameLst>
                                      </p:cBhvr>
                                      <p:tavLst>
                                        <p:tav tm="0">
                                          <p:val>
                                            <p:strVal val="ppt_w"/>
                                          </p:val>
                                        </p:tav>
                                        <p:tav tm="100000">
                                          <p:val>
                                            <p:fltVal val="0"/>
                                          </p:val>
                                        </p:tav>
                                      </p:tavLst>
                                    </p:anim>
                                    <p:anim calcmode="lin" valueType="num">
                                      <p:cBhvr>
                                        <p:cTn id="87" dur="500"/>
                                        <p:tgtEl>
                                          <p:spTgt spid="23"/>
                                        </p:tgtEl>
                                        <p:attrNameLst>
                                          <p:attrName>ppt_h</p:attrName>
                                        </p:attrNameLst>
                                      </p:cBhvr>
                                      <p:tavLst>
                                        <p:tav tm="0">
                                          <p:val>
                                            <p:strVal val="ppt_h"/>
                                          </p:val>
                                        </p:tav>
                                        <p:tav tm="100000">
                                          <p:val>
                                            <p:strVal val="ppt_h"/>
                                          </p:val>
                                        </p:tav>
                                      </p:tavLst>
                                    </p:anim>
                                    <p:set>
                                      <p:cBhvr>
                                        <p:cTn id="88" dur="1" fill="hold">
                                          <p:stCondLst>
                                            <p:cond delay="499"/>
                                          </p:stCondLst>
                                        </p:cTn>
                                        <p:tgtEl>
                                          <p:spTgt spid="23"/>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seq concurrent="1" nextAc="seek">
              <p:cTn id="94" restart="whenNotActive" fill="hold" evtFilter="cancelBubble" nodeType="interactiveSeq">
                <p:stCondLst>
                  <p:cond evt="onClick" delay="0">
                    <p:tgtEl>
                      <p:spTgt spid="22"/>
                    </p:tgtEl>
                  </p:cond>
                </p:stCondLst>
                <p:endSync evt="end" delay="0">
                  <p:rtn val="all"/>
                </p:endSync>
                <p:childTnLst>
                  <p:par>
                    <p:cTn id="95" fill="hold">
                      <p:stCondLst>
                        <p:cond delay="0"/>
                      </p:stCondLst>
                      <p:childTnLst>
                        <p:par>
                          <p:cTn id="96" fill="hold">
                            <p:stCondLst>
                              <p:cond delay="0"/>
                            </p:stCondLst>
                            <p:childTnLst>
                              <p:par>
                                <p:cTn id="97" presetID="17" presetClass="exit" presetSubtype="10" fill="hold" grpId="0" nodeType="clickEffect">
                                  <p:stCondLst>
                                    <p:cond delay="0"/>
                                  </p:stCondLst>
                                  <p:childTnLst>
                                    <p:anim calcmode="lin" valueType="num">
                                      <p:cBhvr>
                                        <p:cTn id="98" dur="500"/>
                                        <p:tgtEl>
                                          <p:spTgt spid="22"/>
                                        </p:tgtEl>
                                        <p:attrNameLst>
                                          <p:attrName>ppt_w</p:attrName>
                                        </p:attrNameLst>
                                      </p:cBhvr>
                                      <p:tavLst>
                                        <p:tav tm="0">
                                          <p:val>
                                            <p:strVal val="ppt_w"/>
                                          </p:val>
                                        </p:tav>
                                        <p:tav tm="100000">
                                          <p:val>
                                            <p:fltVal val="0"/>
                                          </p:val>
                                        </p:tav>
                                      </p:tavLst>
                                    </p:anim>
                                    <p:anim calcmode="lin" valueType="num">
                                      <p:cBhvr>
                                        <p:cTn id="99" dur="500"/>
                                        <p:tgtEl>
                                          <p:spTgt spid="22"/>
                                        </p:tgtEl>
                                        <p:attrNameLst>
                                          <p:attrName>ppt_h</p:attrName>
                                        </p:attrNameLst>
                                      </p:cBhvr>
                                      <p:tavLst>
                                        <p:tav tm="0">
                                          <p:val>
                                            <p:strVal val="ppt_h"/>
                                          </p:val>
                                        </p:tav>
                                        <p:tav tm="100000">
                                          <p:val>
                                            <p:strVal val="ppt_h"/>
                                          </p:val>
                                        </p:tav>
                                      </p:tavLst>
                                    </p:anim>
                                    <p:set>
                                      <p:cBhvr>
                                        <p:cTn id="100" dur="1" fill="hold">
                                          <p:stCondLst>
                                            <p:cond delay="499"/>
                                          </p:stCondLst>
                                        </p:cTn>
                                        <p:tgtEl>
                                          <p:spTgt spid="22"/>
                                        </p:tgtEl>
                                        <p:attrNameLst>
                                          <p:attrName>style.visibility</p:attrName>
                                        </p:attrNameLst>
                                      </p:cBhvr>
                                      <p:to>
                                        <p:strVal val="hidden"/>
                                      </p:to>
                                    </p:set>
                                  </p:childTnLst>
                                </p:cTn>
                              </p:par>
                            </p:childTnLst>
                          </p:cTn>
                        </p:par>
                        <p:par>
                          <p:cTn id="101" fill="hold">
                            <p:stCondLst>
                              <p:cond delay="500"/>
                            </p:stCondLst>
                            <p:childTnLst>
                              <p:par>
                                <p:cTn id="102" presetID="17" presetClass="entr" presetSubtype="10" fill="hold" grpId="0" nodeType="afterEffect">
                                  <p:stCondLst>
                                    <p:cond delay="0"/>
                                  </p:stCondLst>
                                  <p:childTnLst>
                                    <p:set>
                                      <p:cBhvr>
                                        <p:cTn id="103" dur="1" fill="hold">
                                          <p:stCondLst>
                                            <p:cond delay="0"/>
                                          </p:stCondLst>
                                        </p:cTn>
                                        <p:tgtEl>
                                          <p:spTgt spid="21"/>
                                        </p:tgtEl>
                                        <p:attrNameLst>
                                          <p:attrName>style.visibility</p:attrName>
                                        </p:attrNameLst>
                                      </p:cBhvr>
                                      <p:to>
                                        <p:strVal val="visible"/>
                                      </p:to>
                                    </p:set>
                                    <p:anim calcmode="lin" valueType="num">
                                      <p:cBhvr>
                                        <p:cTn id="104" dur="500" fill="hold"/>
                                        <p:tgtEl>
                                          <p:spTgt spid="21"/>
                                        </p:tgtEl>
                                        <p:attrNameLst>
                                          <p:attrName>ppt_w</p:attrName>
                                        </p:attrNameLst>
                                      </p:cBhvr>
                                      <p:tavLst>
                                        <p:tav tm="0">
                                          <p:val>
                                            <p:fltVal val="0"/>
                                          </p:val>
                                        </p:tav>
                                        <p:tav tm="100000">
                                          <p:val>
                                            <p:strVal val="#ppt_w"/>
                                          </p:val>
                                        </p:tav>
                                      </p:tavLst>
                                    </p:anim>
                                    <p:anim calcmode="lin" valueType="num">
                                      <p:cBhvr>
                                        <p:cTn id="105"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17" presetClass="exit" presetSubtype="10" fill="hold" grpId="1" nodeType="clickEffect">
                                  <p:stCondLst>
                                    <p:cond delay="0"/>
                                  </p:stCondLst>
                                  <p:childTnLst>
                                    <p:anim calcmode="lin" valueType="num">
                                      <p:cBhvr>
                                        <p:cTn id="109" dur="500"/>
                                        <p:tgtEl>
                                          <p:spTgt spid="21"/>
                                        </p:tgtEl>
                                        <p:attrNameLst>
                                          <p:attrName>ppt_w</p:attrName>
                                        </p:attrNameLst>
                                      </p:cBhvr>
                                      <p:tavLst>
                                        <p:tav tm="0">
                                          <p:val>
                                            <p:strVal val="ppt_w"/>
                                          </p:val>
                                        </p:tav>
                                        <p:tav tm="100000">
                                          <p:val>
                                            <p:fltVal val="0"/>
                                          </p:val>
                                        </p:tav>
                                      </p:tavLst>
                                    </p:anim>
                                    <p:anim calcmode="lin" valueType="num">
                                      <p:cBhvr>
                                        <p:cTn id="110" dur="500"/>
                                        <p:tgtEl>
                                          <p:spTgt spid="21"/>
                                        </p:tgtEl>
                                        <p:attrNameLst>
                                          <p:attrName>ppt_h</p:attrName>
                                        </p:attrNameLst>
                                      </p:cBhvr>
                                      <p:tavLst>
                                        <p:tav tm="0">
                                          <p:val>
                                            <p:strVal val="ppt_h"/>
                                          </p:val>
                                        </p:tav>
                                        <p:tav tm="100000">
                                          <p:val>
                                            <p:strVal val="ppt_h"/>
                                          </p:val>
                                        </p:tav>
                                      </p:tavLst>
                                    </p:anim>
                                    <p:set>
                                      <p:cBhvr>
                                        <p:cTn id="111" dur="1" fill="hold">
                                          <p:stCondLst>
                                            <p:cond delay="499"/>
                                          </p:stCondLst>
                                        </p:cTn>
                                        <p:tgtEl>
                                          <p:spTgt spid="21"/>
                                        </p:tgtEl>
                                        <p:attrNameLst>
                                          <p:attrName>style.visibility</p:attrName>
                                        </p:attrNameLst>
                                      </p:cBhvr>
                                      <p:to>
                                        <p:strVal val="hidden"/>
                                      </p:to>
                                    </p:set>
                                  </p:childTnLst>
                                </p:cTn>
                              </p:par>
                            </p:childTnLst>
                          </p:cTn>
                        </p:par>
                        <p:par>
                          <p:cTn id="112" fill="hold">
                            <p:stCondLst>
                              <p:cond delay="500"/>
                            </p:stCondLst>
                            <p:childTnLst>
                              <p:par>
                                <p:cTn id="113" presetID="17" presetClass="entr" presetSubtype="10" fill="hold" grpId="1" nodeType="after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500" fill="hold"/>
                                        <p:tgtEl>
                                          <p:spTgt spid="22"/>
                                        </p:tgtEl>
                                        <p:attrNameLst>
                                          <p:attrName>ppt_w</p:attrName>
                                        </p:attrNameLst>
                                      </p:cBhvr>
                                      <p:tavLst>
                                        <p:tav tm="0">
                                          <p:val>
                                            <p:fltVal val="0"/>
                                          </p:val>
                                        </p:tav>
                                        <p:tav tm="100000">
                                          <p:val>
                                            <p:strVal val="#ppt_w"/>
                                          </p:val>
                                        </p:tav>
                                      </p:tavLst>
                                    </p:anim>
                                    <p:anim calcmode="lin" valueType="num">
                                      <p:cBhvr>
                                        <p:cTn id="116"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2"/>
                  </p:tgtEl>
                </p:cond>
              </p:nextCondLst>
            </p:seq>
            <p:seq concurrent="1" nextAc="seek">
              <p:cTn id="117" restart="whenNotActive" fill="hold" evtFilter="cancelBubble" nodeType="interactiveSeq">
                <p:stCondLst>
                  <p:cond evt="onClick" delay="0">
                    <p:tgtEl>
                      <p:spTgt spid="18"/>
                    </p:tgtEl>
                  </p:cond>
                </p:stCondLst>
                <p:endSync evt="end" delay="0">
                  <p:rtn val="all"/>
                </p:endSync>
                <p:childTnLst>
                  <p:par>
                    <p:cTn id="118" fill="hold">
                      <p:stCondLst>
                        <p:cond delay="0"/>
                      </p:stCondLst>
                      <p:childTnLst>
                        <p:par>
                          <p:cTn id="119" fill="hold">
                            <p:stCondLst>
                              <p:cond delay="0"/>
                            </p:stCondLst>
                            <p:childTnLst>
                              <p:par>
                                <p:cTn id="120" presetID="17" presetClass="exit" presetSubtype="10" fill="hold" grpId="0" nodeType="clickEffect">
                                  <p:stCondLst>
                                    <p:cond delay="0"/>
                                  </p:stCondLst>
                                  <p:childTnLst>
                                    <p:anim calcmode="lin" valueType="num">
                                      <p:cBhvr>
                                        <p:cTn id="121" dur="500"/>
                                        <p:tgtEl>
                                          <p:spTgt spid="18"/>
                                        </p:tgtEl>
                                        <p:attrNameLst>
                                          <p:attrName>ppt_w</p:attrName>
                                        </p:attrNameLst>
                                      </p:cBhvr>
                                      <p:tavLst>
                                        <p:tav tm="0">
                                          <p:val>
                                            <p:strVal val="ppt_w"/>
                                          </p:val>
                                        </p:tav>
                                        <p:tav tm="100000">
                                          <p:val>
                                            <p:fltVal val="0"/>
                                          </p:val>
                                        </p:tav>
                                      </p:tavLst>
                                    </p:anim>
                                    <p:anim calcmode="lin" valueType="num">
                                      <p:cBhvr>
                                        <p:cTn id="122" dur="500"/>
                                        <p:tgtEl>
                                          <p:spTgt spid="18"/>
                                        </p:tgtEl>
                                        <p:attrNameLst>
                                          <p:attrName>ppt_h</p:attrName>
                                        </p:attrNameLst>
                                      </p:cBhvr>
                                      <p:tavLst>
                                        <p:tav tm="0">
                                          <p:val>
                                            <p:strVal val="ppt_h"/>
                                          </p:val>
                                        </p:tav>
                                        <p:tav tm="100000">
                                          <p:val>
                                            <p:strVal val="ppt_h"/>
                                          </p:val>
                                        </p:tav>
                                      </p:tavLst>
                                    </p:anim>
                                    <p:set>
                                      <p:cBhvr>
                                        <p:cTn id="123" dur="1" fill="hold">
                                          <p:stCondLst>
                                            <p:cond delay="499"/>
                                          </p:stCondLst>
                                        </p:cTn>
                                        <p:tgtEl>
                                          <p:spTgt spid="18"/>
                                        </p:tgtEl>
                                        <p:attrNameLst>
                                          <p:attrName>style.visibility</p:attrName>
                                        </p:attrNameLst>
                                      </p:cBhvr>
                                      <p:to>
                                        <p:strVal val="hidden"/>
                                      </p:to>
                                    </p:set>
                                  </p:childTnLst>
                                </p:cTn>
                              </p:par>
                            </p:childTnLst>
                          </p:cTn>
                        </p:par>
                        <p:par>
                          <p:cTn id="124" fill="hold">
                            <p:stCondLst>
                              <p:cond delay="500"/>
                            </p:stCondLst>
                            <p:childTnLst>
                              <p:par>
                                <p:cTn id="125" presetID="17" presetClass="entr" presetSubtype="10"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500" fill="hold"/>
                                        <p:tgtEl>
                                          <p:spTgt spid="17"/>
                                        </p:tgtEl>
                                        <p:attrNameLst>
                                          <p:attrName>ppt_w</p:attrName>
                                        </p:attrNameLst>
                                      </p:cBhvr>
                                      <p:tavLst>
                                        <p:tav tm="0">
                                          <p:val>
                                            <p:fltVal val="0"/>
                                          </p:val>
                                        </p:tav>
                                        <p:tav tm="100000">
                                          <p:val>
                                            <p:strVal val="#ppt_w"/>
                                          </p:val>
                                        </p:tav>
                                      </p:tavLst>
                                    </p:anim>
                                    <p:anim calcmode="lin" valueType="num">
                                      <p:cBhvr>
                                        <p:cTn id="12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7" presetClass="exit" presetSubtype="10" fill="hold" grpId="1" nodeType="clickEffect">
                                  <p:stCondLst>
                                    <p:cond delay="0"/>
                                  </p:stCondLst>
                                  <p:childTnLst>
                                    <p:anim calcmode="lin" valueType="num">
                                      <p:cBhvr>
                                        <p:cTn id="132" dur="500"/>
                                        <p:tgtEl>
                                          <p:spTgt spid="17"/>
                                        </p:tgtEl>
                                        <p:attrNameLst>
                                          <p:attrName>ppt_w</p:attrName>
                                        </p:attrNameLst>
                                      </p:cBhvr>
                                      <p:tavLst>
                                        <p:tav tm="0">
                                          <p:val>
                                            <p:strVal val="ppt_w"/>
                                          </p:val>
                                        </p:tav>
                                        <p:tav tm="100000">
                                          <p:val>
                                            <p:fltVal val="0"/>
                                          </p:val>
                                        </p:tav>
                                      </p:tavLst>
                                    </p:anim>
                                    <p:anim calcmode="lin" valueType="num">
                                      <p:cBhvr>
                                        <p:cTn id="133" dur="500"/>
                                        <p:tgtEl>
                                          <p:spTgt spid="17"/>
                                        </p:tgtEl>
                                        <p:attrNameLst>
                                          <p:attrName>ppt_h</p:attrName>
                                        </p:attrNameLst>
                                      </p:cBhvr>
                                      <p:tavLst>
                                        <p:tav tm="0">
                                          <p:val>
                                            <p:strVal val="ppt_h"/>
                                          </p:val>
                                        </p:tav>
                                        <p:tav tm="100000">
                                          <p:val>
                                            <p:strVal val="ppt_h"/>
                                          </p:val>
                                        </p:tav>
                                      </p:tavLst>
                                    </p:anim>
                                    <p:set>
                                      <p:cBhvr>
                                        <p:cTn id="134" dur="1" fill="hold">
                                          <p:stCondLst>
                                            <p:cond delay="499"/>
                                          </p:stCondLst>
                                        </p:cTn>
                                        <p:tgtEl>
                                          <p:spTgt spid="17"/>
                                        </p:tgtEl>
                                        <p:attrNameLst>
                                          <p:attrName>style.visibility</p:attrName>
                                        </p:attrNameLst>
                                      </p:cBhvr>
                                      <p:to>
                                        <p:strVal val="hidden"/>
                                      </p:to>
                                    </p:set>
                                  </p:childTnLst>
                                </p:cTn>
                              </p:par>
                            </p:childTnLst>
                          </p:cTn>
                        </p:par>
                        <p:par>
                          <p:cTn id="135" fill="hold">
                            <p:stCondLst>
                              <p:cond delay="500"/>
                            </p:stCondLst>
                            <p:childTnLst>
                              <p:par>
                                <p:cTn id="136" presetID="17" presetClass="entr" presetSubtype="10" fill="hold" grpId="1" nodeType="afterEffect">
                                  <p:stCondLst>
                                    <p:cond delay="0"/>
                                  </p:stCondLst>
                                  <p:childTnLst>
                                    <p:set>
                                      <p:cBhvr>
                                        <p:cTn id="137" dur="1" fill="hold">
                                          <p:stCondLst>
                                            <p:cond delay="0"/>
                                          </p:stCondLst>
                                        </p:cTn>
                                        <p:tgtEl>
                                          <p:spTgt spid="18"/>
                                        </p:tgtEl>
                                        <p:attrNameLst>
                                          <p:attrName>style.visibility</p:attrName>
                                        </p:attrNameLst>
                                      </p:cBhvr>
                                      <p:to>
                                        <p:strVal val="visible"/>
                                      </p:to>
                                    </p:set>
                                    <p:anim calcmode="lin" valueType="num">
                                      <p:cBhvr>
                                        <p:cTn id="138" dur="500" fill="hold"/>
                                        <p:tgtEl>
                                          <p:spTgt spid="18"/>
                                        </p:tgtEl>
                                        <p:attrNameLst>
                                          <p:attrName>ppt_w</p:attrName>
                                        </p:attrNameLst>
                                      </p:cBhvr>
                                      <p:tavLst>
                                        <p:tav tm="0">
                                          <p:val>
                                            <p:fltVal val="0"/>
                                          </p:val>
                                        </p:tav>
                                        <p:tav tm="100000">
                                          <p:val>
                                            <p:strVal val="#ppt_w"/>
                                          </p:val>
                                        </p:tav>
                                      </p:tavLst>
                                    </p:anim>
                                    <p:anim calcmode="lin" valueType="num">
                                      <p:cBhvr>
                                        <p:cTn id="139"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seq concurrent="1" nextAc="seek">
              <p:cTn id="140" restart="whenNotActive" fill="hold" evtFilter="cancelBubble" nodeType="interactiveSeq">
                <p:stCondLst>
                  <p:cond evt="onClick" delay="0">
                    <p:tgtEl>
                      <p:spTgt spid="20"/>
                    </p:tgtEl>
                  </p:cond>
                </p:stCondLst>
                <p:endSync evt="end" delay="0">
                  <p:rtn val="all"/>
                </p:endSync>
                <p:childTnLst>
                  <p:par>
                    <p:cTn id="141" fill="hold">
                      <p:stCondLst>
                        <p:cond delay="0"/>
                      </p:stCondLst>
                      <p:childTnLst>
                        <p:par>
                          <p:cTn id="142" fill="hold">
                            <p:stCondLst>
                              <p:cond delay="0"/>
                            </p:stCondLst>
                            <p:childTnLst>
                              <p:par>
                                <p:cTn id="143" presetID="17" presetClass="exit" presetSubtype="10" fill="hold" grpId="0" nodeType="clickEffect">
                                  <p:stCondLst>
                                    <p:cond delay="0"/>
                                  </p:stCondLst>
                                  <p:childTnLst>
                                    <p:anim calcmode="lin" valueType="num">
                                      <p:cBhvr>
                                        <p:cTn id="144" dur="500"/>
                                        <p:tgtEl>
                                          <p:spTgt spid="20"/>
                                        </p:tgtEl>
                                        <p:attrNameLst>
                                          <p:attrName>ppt_w</p:attrName>
                                        </p:attrNameLst>
                                      </p:cBhvr>
                                      <p:tavLst>
                                        <p:tav tm="0">
                                          <p:val>
                                            <p:strVal val="ppt_w"/>
                                          </p:val>
                                        </p:tav>
                                        <p:tav tm="100000">
                                          <p:val>
                                            <p:fltVal val="0"/>
                                          </p:val>
                                        </p:tav>
                                      </p:tavLst>
                                    </p:anim>
                                    <p:anim calcmode="lin" valueType="num">
                                      <p:cBhvr>
                                        <p:cTn id="145" dur="500"/>
                                        <p:tgtEl>
                                          <p:spTgt spid="20"/>
                                        </p:tgtEl>
                                        <p:attrNameLst>
                                          <p:attrName>ppt_h</p:attrName>
                                        </p:attrNameLst>
                                      </p:cBhvr>
                                      <p:tavLst>
                                        <p:tav tm="0">
                                          <p:val>
                                            <p:strVal val="ppt_h"/>
                                          </p:val>
                                        </p:tav>
                                        <p:tav tm="100000">
                                          <p:val>
                                            <p:strVal val="ppt_h"/>
                                          </p:val>
                                        </p:tav>
                                      </p:tavLst>
                                    </p:anim>
                                    <p:set>
                                      <p:cBhvr>
                                        <p:cTn id="146" dur="1" fill="hold">
                                          <p:stCondLst>
                                            <p:cond delay="499"/>
                                          </p:stCondLst>
                                        </p:cTn>
                                        <p:tgtEl>
                                          <p:spTgt spid="20"/>
                                        </p:tgtEl>
                                        <p:attrNameLst>
                                          <p:attrName>style.visibility</p:attrName>
                                        </p:attrNameLst>
                                      </p:cBhvr>
                                      <p:to>
                                        <p:strVal val="hidden"/>
                                      </p:to>
                                    </p:set>
                                  </p:childTnLst>
                                </p:cTn>
                              </p:par>
                            </p:childTnLst>
                          </p:cTn>
                        </p:par>
                        <p:par>
                          <p:cTn id="147" fill="hold">
                            <p:stCondLst>
                              <p:cond delay="500"/>
                            </p:stCondLst>
                            <p:childTnLst>
                              <p:par>
                                <p:cTn id="148" presetID="17" presetClass="entr" presetSubtype="10" fill="hold" grpId="0" nodeType="afterEffect">
                                  <p:stCondLst>
                                    <p:cond delay="0"/>
                                  </p:stCondLst>
                                  <p:childTnLst>
                                    <p:set>
                                      <p:cBhvr>
                                        <p:cTn id="149" dur="1" fill="hold">
                                          <p:stCondLst>
                                            <p:cond delay="0"/>
                                          </p:stCondLst>
                                        </p:cTn>
                                        <p:tgtEl>
                                          <p:spTgt spid="19"/>
                                        </p:tgtEl>
                                        <p:attrNameLst>
                                          <p:attrName>style.visibility</p:attrName>
                                        </p:attrNameLst>
                                      </p:cBhvr>
                                      <p:to>
                                        <p:strVal val="visible"/>
                                      </p:to>
                                    </p:set>
                                    <p:anim calcmode="lin" valueType="num">
                                      <p:cBhvr>
                                        <p:cTn id="150" dur="500" fill="hold"/>
                                        <p:tgtEl>
                                          <p:spTgt spid="19"/>
                                        </p:tgtEl>
                                        <p:attrNameLst>
                                          <p:attrName>ppt_w</p:attrName>
                                        </p:attrNameLst>
                                      </p:cBhvr>
                                      <p:tavLst>
                                        <p:tav tm="0">
                                          <p:val>
                                            <p:fltVal val="0"/>
                                          </p:val>
                                        </p:tav>
                                        <p:tav tm="100000">
                                          <p:val>
                                            <p:strVal val="#ppt_w"/>
                                          </p:val>
                                        </p:tav>
                                      </p:tavLst>
                                    </p:anim>
                                    <p:anim calcmode="lin" valueType="num">
                                      <p:cBhvr>
                                        <p:cTn id="151"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7" presetClass="exit" presetSubtype="10" fill="hold" grpId="1" nodeType="clickEffect">
                                  <p:stCondLst>
                                    <p:cond delay="0"/>
                                  </p:stCondLst>
                                  <p:childTnLst>
                                    <p:anim calcmode="lin" valueType="num">
                                      <p:cBhvr>
                                        <p:cTn id="155" dur="500"/>
                                        <p:tgtEl>
                                          <p:spTgt spid="19"/>
                                        </p:tgtEl>
                                        <p:attrNameLst>
                                          <p:attrName>ppt_w</p:attrName>
                                        </p:attrNameLst>
                                      </p:cBhvr>
                                      <p:tavLst>
                                        <p:tav tm="0">
                                          <p:val>
                                            <p:strVal val="ppt_w"/>
                                          </p:val>
                                        </p:tav>
                                        <p:tav tm="100000">
                                          <p:val>
                                            <p:fltVal val="0"/>
                                          </p:val>
                                        </p:tav>
                                      </p:tavLst>
                                    </p:anim>
                                    <p:anim calcmode="lin" valueType="num">
                                      <p:cBhvr>
                                        <p:cTn id="156" dur="500"/>
                                        <p:tgtEl>
                                          <p:spTgt spid="19"/>
                                        </p:tgtEl>
                                        <p:attrNameLst>
                                          <p:attrName>ppt_h</p:attrName>
                                        </p:attrNameLst>
                                      </p:cBhvr>
                                      <p:tavLst>
                                        <p:tav tm="0">
                                          <p:val>
                                            <p:strVal val="ppt_h"/>
                                          </p:val>
                                        </p:tav>
                                        <p:tav tm="100000">
                                          <p:val>
                                            <p:strVal val="ppt_h"/>
                                          </p:val>
                                        </p:tav>
                                      </p:tavLst>
                                    </p:anim>
                                    <p:set>
                                      <p:cBhvr>
                                        <p:cTn id="157" dur="1" fill="hold">
                                          <p:stCondLst>
                                            <p:cond delay="499"/>
                                          </p:stCondLst>
                                        </p:cTn>
                                        <p:tgtEl>
                                          <p:spTgt spid="19"/>
                                        </p:tgtEl>
                                        <p:attrNameLst>
                                          <p:attrName>style.visibility</p:attrName>
                                        </p:attrNameLst>
                                      </p:cBhvr>
                                      <p:to>
                                        <p:strVal val="hidden"/>
                                      </p:to>
                                    </p:set>
                                  </p:childTnLst>
                                </p:cTn>
                              </p:par>
                            </p:childTnLst>
                          </p:cTn>
                        </p:par>
                        <p:par>
                          <p:cTn id="158" fill="hold">
                            <p:stCondLst>
                              <p:cond delay="500"/>
                            </p:stCondLst>
                            <p:childTnLst>
                              <p:par>
                                <p:cTn id="159" presetID="17" presetClass="entr" presetSubtype="10" fill="hold" grpId="1" nodeType="afterEffect">
                                  <p:stCondLst>
                                    <p:cond delay="0"/>
                                  </p:stCondLst>
                                  <p:childTnLst>
                                    <p:set>
                                      <p:cBhvr>
                                        <p:cTn id="160" dur="1" fill="hold">
                                          <p:stCondLst>
                                            <p:cond delay="0"/>
                                          </p:stCondLst>
                                        </p:cTn>
                                        <p:tgtEl>
                                          <p:spTgt spid="20"/>
                                        </p:tgtEl>
                                        <p:attrNameLst>
                                          <p:attrName>style.visibility</p:attrName>
                                        </p:attrNameLst>
                                      </p:cBhvr>
                                      <p:to>
                                        <p:strVal val="visible"/>
                                      </p:to>
                                    </p:set>
                                    <p:anim calcmode="lin" valueType="num">
                                      <p:cBhvr>
                                        <p:cTn id="161" dur="500" fill="hold"/>
                                        <p:tgtEl>
                                          <p:spTgt spid="20"/>
                                        </p:tgtEl>
                                        <p:attrNameLst>
                                          <p:attrName>ppt_w</p:attrName>
                                        </p:attrNameLst>
                                      </p:cBhvr>
                                      <p:tavLst>
                                        <p:tav tm="0">
                                          <p:val>
                                            <p:fltVal val="0"/>
                                          </p:val>
                                        </p:tav>
                                        <p:tav tm="100000">
                                          <p:val>
                                            <p:strVal val="#ppt_w"/>
                                          </p:val>
                                        </p:tav>
                                      </p:tavLst>
                                    </p:anim>
                                    <p:anim calcmode="lin" valueType="num">
                                      <p:cBhvr>
                                        <p:cTn id="162"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0"/>
                  </p:tgtEl>
                </p:cond>
              </p:nextCondLst>
            </p:seq>
          </p:childTnLst>
        </p:cTn>
      </p:par>
    </p:tnLst>
    <p:bldLst>
      <p:bldP spid="21" grpId="0" animBg="1"/>
      <p:bldP spid="21" grpId="1" animBg="1"/>
      <p:bldP spid="19" grpId="0" animBg="1"/>
      <p:bldP spid="19" grpId="1" animBg="1"/>
      <p:bldP spid="23" grpId="0" animBg="1"/>
      <p:bldP spid="23" grpId="1" animBg="1"/>
      <p:bldP spid="11" grpId="0" animBg="1"/>
      <p:bldP spid="11" grpId="1" animBg="1"/>
      <p:bldP spid="5" grpId="0" animBg="1"/>
      <p:bldP spid="5" grpId="1" animBg="1"/>
      <p:bldP spid="13" grpId="0" animBg="1"/>
      <p:bldP spid="13" grpId="1" animBg="1"/>
      <p:bldP spid="17" grpId="0" animBg="1"/>
      <p:bldP spid="17" grpId="1" animBg="1"/>
      <p:bldP spid="24" grpId="0" animBg="1"/>
      <p:bldP spid="24" grpId="1" animBg="1"/>
      <p:bldP spid="12" grpId="0" animBg="1"/>
      <p:bldP spid="12" grpId="1" animBg="1"/>
      <p:bldP spid="20" grpId="0" animBg="1"/>
      <p:bldP spid="20" grpId="1" animBg="1"/>
      <p:bldP spid="18" grpId="0" animBg="1"/>
      <p:bldP spid="18" grpId="1" animBg="1"/>
      <p:bldP spid="22" grpId="0" animBg="1"/>
      <p:bldP spid="22" grpId="1" animBg="1"/>
      <p:bldP spid="14" grpId="0" animBg="1"/>
      <p:bldP spid="14" grpId="1" animBg="1"/>
      <p:bldP spid="4" grpId="0" animBg="1"/>
      <p:bldP spid="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023929E-5C16-F34D-819F-1529004553E8}"/>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Data Sources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With Power BI Desktop, you can connect to data from many different sources. For a full list of available data sources, see Power BI data sources.</a:t>
            </a: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You connect to data by using the Home ribbon. To show the Most Common data types menu, select the Get Data button label or the down arrow.</a:t>
            </a: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Combine Data</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With Power BI Desktop, you can connect to many different types of data sources, then shape the data to meet your needs, enabling you to create visual reports to share with others. Combining data means connecting to two or more data sources, shaping them as needed, then consolidating them into a useful query.</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277B26C-A4F6-3C43-BD0C-BE469832EA30}"/>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Aggregate Functions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Sometimes you want to mathematically combine values in your data. The mathematical operation could be sum, average, maximum, count, and so on. When you combine values in your data, it's called aggregating. The result of that mathematical operation is an aggregate.</a:t>
            </a: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Clean &amp; Transform</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Shaping data means transforming the data: renaming columns or tables, changing text to numbers, removing rows, setting the first row as headers, and so on. Shape data by using Query Editor.</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9E44563E-759E-CF46-8A33-5ADFC09EB0DE}"/>
              </a:ext>
            </a:extLst>
          </p:cNvPr>
          <p:cNvSpPr/>
          <p:nvPr/>
        </p:nvSpPr>
        <p:spPr>
          <a:xfrm>
            <a:off x="142089"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7">
                  <a:extLst>
                    <a:ext uri="{A12FA001-AC4F-418D-AE19-62706E023703}">
                      <ahyp:hlinkClr xmlns:ahyp="http://schemas.microsoft.com/office/drawing/2018/hyperlinkcolor" val="tx"/>
                    </a:ext>
                  </a:extLst>
                </a:hlinkClick>
              </a:rPr>
              <a:t>Shared Datasets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As a creator of data models in Power BI Desktop, you're creating datasets that you can distribute in the Power BI service. Then other report creators can use your datasets as a basis for their own reports. </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2A63260E-472D-A04F-8B32-D87607EEEEF5}"/>
              </a:ext>
            </a:extLst>
          </p:cNvPr>
          <p:cNvSpPr/>
          <p:nvPr/>
        </p:nvSpPr>
        <p:spPr>
          <a:xfrm>
            <a:off x="3141511"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8">
                  <a:extLst>
                    <a:ext uri="{A12FA001-AC4F-418D-AE19-62706E023703}">
                      <ahyp:hlinkClr xmlns:ahyp="http://schemas.microsoft.com/office/drawing/2018/hyperlinkcolor" val="tx"/>
                    </a:ext>
                  </a:extLst>
                </a:hlinkClick>
              </a:rPr>
              <a:t>Template Apps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As a Power BI partner, you create a set of out-of-the-box content for your customers and publish it yourself.</a:t>
            </a: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You build template apps that allow your customers to connect and instantiate within their own accounts. As domain experts, they can unlock the data in a way that's easy for their business users to consume.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1AF4398-4485-1946-851A-45AF322238C0}"/>
              </a:ext>
            </a:extLst>
          </p:cNvPr>
          <p:cNvSpPr/>
          <p:nvPr/>
        </p:nvSpPr>
        <p:spPr>
          <a:xfrm>
            <a:off x="3141511"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Template Apps</a:t>
            </a:r>
          </a:p>
        </p:txBody>
      </p:sp>
      <p:sp>
        <p:nvSpPr>
          <p:cNvPr id="18" name="Rectangle 17">
            <a:extLst>
              <a:ext uri="{FF2B5EF4-FFF2-40B4-BE49-F238E27FC236}">
                <a16:creationId xmlns:a16="http://schemas.microsoft.com/office/drawing/2014/main" id="{129088F9-433E-144B-A9C0-D7606A6767B1}"/>
              </a:ext>
            </a:extLst>
          </p:cNvPr>
          <p:cNvSpPr/>
          <p:nvPr/>
        </p:nvSpPr>
        <p:spPr>
          <a:xfrm>
            <a:off x="142089"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Shared Datasets</a:t>
            </a:r>
          </a:p>
        </p:txBody>
      </p:sp>
      <p:sp>
        <p:nvSpPr>
          <p:cNvPr id="24" name="Rectangle 23">
            <a:extLst>
              <a:ext uri="{FF2B5EF4-FFF2-40B4-BE49-F238E27FC236}">
                <a16:creationId xmlns:a16="http://schemas.microsoft.com/office/drawing/2014/main" id="{80763648-76E4-4449-ADC9-B97DDD11A4C4}"/>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Data Sources</a:t>
            </a:r>
          </a:p>
        </p:txBody>
      </p:sp>
      <p:sp>
        <p:nvSpPr>
          <p:cNvPr id="16" name="Rectangle 15">
            <a:extLst>
              <a:ext uri="{FF2B5EF4-FFF2-40B4-BE49-F238E27FC236}">
                <a16:creationId xmlns:a16="http://schemas.microsoft.com/office/drawing/2014/main" id="{E8713B6F-0EE8-674A-9674-2C983788527A}"/>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Aggregate Functions</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Clean and Transform Data</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Combine Data</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3b. Connect to and consume data</a:t>
            </a:r>
          </a:p>
        </p:txBody>
      </p:sp>
      <p:graphicFrame>
        <p:nvGraphicFramePr>
          <p:cNvPr id="21" name="Table 20">
            <a:extLst>
              <a:ext uri="{FF2B5EF4-FFF2-40B4-BE49-F238E27FC236}">
                <a16:creationId xmlns:a16="http://schemas.microsoft.com/office/drawing/2014/main" id="{BF40EFD5-D096-1D4C-9DCB-A918FEB21B25}"/>
              </a:ext>
            </a:extLst>
          </p:cNvPr>
          <p:cNvGraphicFramePr>
            <a:graphicFrameLocks noGrp="1"/>
          </p:cNvGraphicFramePr>
          <p:nvPr>
            <p:extLst>
              <p:ext uri="{D42A27DB-BD31-4B8C-83A1-F6EECF244321}">
                <p14:modId xmlns:p14="http://schemas.microsoft.com/office/powerpoint/2010/main" val="483354996"/>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9006285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6"/>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6"/>
                                        </p:tgtEl>
                                        <p:attrNameLst>
                                          <p:attrName>ppt_w</p:attrName>
                                        </p:attrNameLst>
                                      </p:cBhvr>
                                      <p:tavLst>
                                        <p:tav tm="0">
                                          <p:val>
                                            <p:strVal val="ppt_w"/>
                                          </p:val>
                                        </p:tav>
                                        <p:tav tm="100000">
                                          <p:val>
                                            <p:fltVal val="0"/>
                                          </p:val>
                                        </p:tav>
                                      </p:tavLst>
                                    </p:anim>
                                    <p:anim calcmode="lin" valueType="num">
                                      <p:cBhvr>
                                        <p:cTn id="53" dur="500"/>
                                        <p:tgtEl>
                                          <p:spTgt spid="16"/>
                                        </p:tgtEl>
                                        <p:attrNameLst>
                                          <p:attrName>ppt_h</p:attrName>
                                        </p:attrNameLst>
                                      </p:cBhvr>
                                      <p:tavLst>
                                        <p:tav tm="0">
                                          <p:val>
                                            <p:strVal val="ppt_h"/>
                                          </p:val>
                                        </p:tav>
                                        <p:tav tm="100000">
                                          <p:val>
                                            <p:strVal val="ppt_h"/>
                                          </p:val>
                                        </p:tav>
                                      </p:tavLst>
                                    </p:anim>
                                    <p:set>
                                      <p:cBhvr>
                                        <p:cTn id="54" dur="1" fill="hold">
                                          <p:stCondLst>
                                            <p:cond delay="499"/>
                                          </p:stCondLst>
                                        </p:cTn>
                                        <p:tgtEl>
                                          <p:spTgt spid="16"/>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5"/>
                                        </p:tgtEl>
                                        <p:attrNameLst>
                                          <p:attrName>ppt_w</p:attrName>
                                        </p:attrNameLst>
                                      </p:cBhvr>
                                      <p:tavLst>
                                        <p:tav tm="0">
                                          <p:val>
                                            <p:strVal val="ppt_w"/>
                                          </p:val>
                                        </p:tav>
                                        <p:tav tm="100000">
                                          <p:val>
                                            <p:fltVal val="0"/>
                                          </p:val>
                                        </p:tav>
                                      </p:tavLst>
                                    </p:anim>
                                    <p:anim calcmode="lin" valueType="num">
                                      <p:cBhvr>
                                        <p:cTn id="64" dur="500"/>
                                        <p:tgtEl>
                                          <p:spTgt spid="15"/>
                                        </p:tgtEl>
                                        <p:attrNameLst>
                                          <p:attrName>ppt_h</p:attrName>
                                        </p:attrNameLst>
                                      </p:cBhvr>
                                      <p:tavLst>
                                        <p:tav tm="0">
                                          <p:val>
                                            <p:strVal val="ppt_h"/>
                                          </p:val>
                                        </p:tav>
                                        <p:tav tm="100000">
                                          <p:val>
                                            <p:strVal val="ppt_h"/>
                                          </p:val>
                                        </p:tav>
                                      </p:tavLst>
                                    </p:anim>
                                    <p:set>
                                      <p:cBhvr>
                                        <p:cTn id="65" dur="1" fill="hold">
                                          <p:stCondLst>
                                            <p:cond delay="499"/>
                                          </p:stCondLst>
                                        </p:cTn>
                                        <p:tgtEl>
                                          <p:spTgt spid="15"/>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seq concurrent="1" nextAc="seek">
              <p:cTn id="71" restart="whenNotActive" fill="hold" evtFilter="cancelBubble" nodeType="interactiveSeq">
                <p:stCondLst>
                  <p:cond evt="onClick" delay="0">
                    <p:tgtEl>
                      <p:spTgt spid="24"/>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24"/>
                                        </p:tgtEl>
                                        <p:attrNameLst>
                                          <p:attrName>ppt_w</p:attrName>
                                        </p:attrNameLst>
                                      </p:cBhvr>
                                      <p:tavLst>
                                        <p:tav tm="0">
                                          <p:val>
                                            <p:strVal val="ppt_w"/>
                                          </p:val>
                                        </p:tav>
                                        <p:tav tm="100000">
                                          <p:val>
                                            <p:fltVal val="0"/>
                                          </p:val>
                                        </p:tav>
                                      </p:tavLst>
                                    </p:anim>
                                    <p:anim calcmode="lin" valueType="num">
                                      <p:cBhvr>
                                        <p:cTn id="76" dur="500"/>
                                        <p:tgtEl>
                                          <p:spTgt spid="24"/>
                                        </p:tgtEl>
                                        <p:attrNameLst>
                                          <p:attrName>ppt_h</p:attrName>
                                        </p:attrNameLst>
                                      </p:cBhvr>
                                      <p:tavLst>
                                        <p:tav tm="0">
                                          <p:val>
                                            <p:strVal val="ppt_h"/>
                                          </p:val>
                                        </p:tav>
                                        <p:tav tm="100000">
                                          <p:val>
                                            <p:strVal val="ppt_h"/>
                                          </p:val>
                                        </p:tav>
                                      </p:tavLst>
                                    </p:anim>
                                    <p:set>
                                      <p:cBhvr>
                                        <p:cTn id="77" dur="1" fill="hold">
                                          <p:stCondLst>
                                            <p:cond delay="499"/>
                                          </p:stCondLst>
                                        </p:cTn>
                                        <p:tgtEl>
                                          <p:spTgt spid="24"/>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500" fill="hold"/>
                                        <p:tgtEl>
                                          <p:spTgt spid="23"/>
                                        </p:tgtEl>
                                        <p:attrNameLst>
                                          <p:attrName>ppt_w</p:attrName>
                                        </p:attrNameLst>
                                      </p:cBhvr>
                                      <p:tavLst>
                                        <p:tav tm="0">
                                          <p:val>
                                            <p:fltVal val="0"/>
                                          </p:val>
                                        </p:tav>
                                        <p:tav tm="100000">
                                          <p:val>
                                            <p:strVal val="#ppt_w"/>
                                          </p:val>
                                        </p:tav>
                                      </p:tavLst>
                                    </p:anim>
                                    <p:anim calcmode="lin" valueType="num">
                                      <p:cBhvr>
                                        <p:cTn id="82"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23"/>
                                        </p:tgtEl>
                                        <p:attrNameLst>
                                          <p:attrName>ppt_w</p:attrName>
                                        </p:attrNameLst>
                                      </p:cBhvr>
                                      <p:tavLst>
                                        <p:tav tm="0">
                                          <p:val>
                                            <p:strVal val="ppt_w"/>
                                          </p:val>
                                        </p:tav>
                                        <p:tav tm="100000">
                                          <p:val>
                                            <p:fltVal val="0"/>
                                          </p:val>
                                        </p:tav>
                                      </p:tavLst>
                                    </p:anim>
                                    <p:anim calcmode="lin" valueType="num">
                                      <p:cBhvr>
                                        <p:cTn id="87" dur="500"/>
                                        <p:tgtEl>
                                          <p:spTgt spid="23"/>
                                        </p:tgtEl>
                                        <p:attrNameLst>
                                          <p:attrName>ppt_h</p:attrName>
                                        </p:attrNameLst>
                                      </p:cBhvr>
                                      <p:tavLst>
                                        <p:tav tm="0">
                                          <p:val>
                                            <p:strVal val="ppt_h"/>
                                          </p:val>
                                        </p:tav>
                                        <p:tav tm="100000">
                                          <p:val>
                                            <p:strVal val="ppt_h"/>
                                          </p:val>
                                        </p:tav>
                                      </p:tavLst>
                                    </p:anim>
                                    <p:set>
                                      <p:cBhvr>
                                        <p:cTn id="88" dur="1" fill="hold">
                                          <p:stCondLst>
                                            <p:cond delay="499"/>
                                          </p:stCondLst>
                                        </p:cTn>
                                        <p:tgtEl>
                                          <p:spTgt spid="23"/>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seq concurrent="1" nextAc="seek">
              <p:cTn id="94" restart="whenNotActive" fill="hold" evtFilter="cancelBubble" nodeType="interactiveSeq">
                <p:stCondLst>
                  <p:cond evt="onClick" delay="0">
                    <p:tgtEl>
                      <p:spTgt spid="18"/>
                    </p:tgtEl>
                  </p:cond>
                </p:stCondLst>
                <p:endSync evt="end" delay="0">
                  <p:rtn val="all"/>
                </p:endSync>
                <p:childTnLst>
                  <p:par>
                    <p:cTn id="95" fill="hold">
                      <p:stCondLst>
                        <p:cond delay="0"/>
                      </p:stCondLst>
                      <p:childTnLst>
                        <p:par>
                          <p:cTn id="96" fill="hold">
                            <p:stCondLst>
                              <p:cond delay="0"/>
                            </p:stCondLst>
                            <p:childTnLst>
                              <p:par>
                                <p:cTn id="97" presetID="17" presetClass="exit" presetSubtype="10" fill="hold" grpId="0" nodeType="clickEffect">
                                  <p:stCondLst>
                                    <p:cond delay="0"/>
                                  </p:stCondLst>
                                  <p:childTnLst>
                                    <p:anim calcmode="lin" valueType="num">
                                      <p:cBhvr>
                                        <p:cTn id="98" dur="500"/>
                                        <p:tgtEl>
                                          <p:spTgt spid="18"/>
                                        </p:tgtEl>
                                        <p:attrNameLst>
                                          <p:attrName>ppt_w</p:attrName>
                                        </p:attrNameLst>
                                      </p:cBhvr>
                                      <p:tavLst>
                                        <p:tav tm="0">
                                          <p:val>
                                            <p:strVal val="ppt_w"/>
                                          </p:val>
                                        </p:tav>
                                        <p:tav tm="100000">
                                          <p:val>
                                            <p:fltVal val="0"/>
                                          </p:val>
                                        </p:tav>
                                      </p:tavLst>
                                    </p:anim>
                                    <p:anim calcmode="lin" valueType="num">
                                      <p:cBhvr>
                                        <p:cTn id="99" dur="500"/>
                                        <p:tgtEl>
                                          <p:spTgt spid="18"/>
                                        </p:tgtEl>
                                        <p:attrNameLst>
                                          <p:attrName>ppt_h</p:attrName>
                                        </p:attrNameLst>
                                      </p:cBhvr>
                                      <p:tavLst>
                                        <p:tav tm="0">
                                          <p:val>
                                            <p:strVal val="ppt_h"/>
                                          </p:val>
                                        </p:tav>
                                        <p:tav tm="100000">
                                          <p:val>
                                            <p:strVal val="ppt_h"/>
                                          </p:val>
                                        </p:tav>
                                      </p:tavLst>
                                    </p:anim>
                                    <p:set>
                                      <p:cBhvr>
                                        <p:cTn id="100" dur="1" fill="hold">
                                          <p:stCondLst>
                                            <p:cond delay="499"/>
                                          </p:stCondLst>
                                        </p:cTn>
                                        <p:tgtEl>
                                          <p:spTgt spid="18"/>
                                        </p:tgtEl>
                                        <p:attrNameLst>
                                          <p:attrName>style.visibility</p:attrName>
                                        </p:attrNameLst>
                                      </p:cBhvr>
                                      <p:to>
                                        <p:strVal val="hidden"/>
                                      </p:to>
                                    </p:set>
                                  </p:childTnLst>
                                </p:cTn>
                              </p:par>
                            </p:childTnLst>
                          </p:cTn>
                        </p:par>
                        <p:par>
                          <p:cTn id="101" fill="hold">
                            <p:stCondLst>
                              <p:cond delay="500"/>
                            </p:stCondLst>
                            <p:childTnLst>
                              <p:par>
                                <p:cTn id="102" presetID="17" presetClass="entr" presetSubtype="10" fill="hold" grpId="0" nodeType="afterEffect">
                                  <p:stCondLst>
                                    <p:cond delay="0"/>
                                  </p:stCondLst>
                                  <p:childTnLst>
                                    <p:set>
                                      <p:cBhvr>
                                        <p:cTn id="103" dur="1" fill="hold">
                                          <p:stCondLst>
                                            <p:cond delay="0"/>
                                          </p:stCondLst>
                                        </p:cTn>
                                        <p:tgtEl>
                                          <p:spTgt spid="17"/>
                                        </p:tgtEl>
                                        <p:attrNameLst>
                                          <p:attrName>style.visibility</p:attrName>
                                        </p:attrNameLst>
                                      </p:cBhvr>
                                      <p:to>
                                        <p:strVal val="visible"/>
                                      </p:to>
                                    </p:set>
                                    <p:anim calcmode="lin" valueType="num">
                                      <p:cBhvr>
                                        <p:cTn id="104" dur="500" fill="hold"/>
                                        <p:tgtEl>
                                          <p:spTgt spid="17"/>
                                        </p:tgtEl>
                                        <p:attrNameLst>
                                          <p:attrName>ppt_w</p:attrName>
                                        </p:attrNameLst>
                                      </p:cBhvr>
                                      <p:tavLst>
                                        <p:tav tm="0">
                                          <p:val>
                                            <p:fltVal val="0"/>
                                          </p:val>
                                        </p:tav>
                                        <p:tav tm="100000">
                                          <p:val>
                                            <p:strVal val="#ppt_w"/>
                                          </p:val>
                                        </p:tav>
                                      </p:tavLst>
                                    </p:anim>
                                    <p:anim calcmode="lin" valueType="num">
                                      <p:cBhvr>
                                        <p:cTn id="105"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17" presetClass="exit" presetSubtype="10" fill="hold" grpId="1" nodeType="clickEffect">
                                  <p:stCondLst>
                                    <p:cond delay="0"/>
                                  </p:stCondLst>
                                  <p:childTnLst>
                                    <p:anim calcmode="lin" valueType="num">
                                      <p:cBhvr>
                                        <p:cTn id="109" dur="500"/>
                                        <p:tgtEl>
                                          <p:spTgt spid="17"/>
                                        </p:tgtEl>
                                        <p:attrNameLst>
                                          <p:attrName>ppt_w</p:attrName>
                                        </p:attrNameLst>
                                      </p:cBhvr>
                                      <p:tavLst>
                                        <p:tav tm="0">
                                          <p:val>
                                            <p:strVal val="ppt_w"/>
                                          </p:val>
                                        </p:tav>
                                        <p:tav tm="100000">
                                          <p:val>
                                            <p:fltVal val="0"/>
                                          </p:val>
                                        </p:tav>
                                      </p:tavLst>
                                    </p:anim>
                                    <p:anim calcmode="lin" valueType="num">
                                      <p:cBhvr>
                                        <p:cTn id="110" dur="500"/>
                                        <p:tgtEl>
                                          <p:spTgt spid="17"/>
                                        </p:tgtEl>
                                        <p:attrNameLst>
                                          <p:attrName>ppt_h</p:attrName>
                                        </p:attrNameLst>
                                      </p:cBhvr>
                                      <p:tavLst>
                                        <p:tav tm="0">
                                          <p:val>
                                            <p:strVal val="ppt_h"/>
                                          </p:val>
                                        </p:tav>
                                        <p:tav tm="100000">
                                          <p:val>
                                            <p:strVal val="ppt_h"/>
                                          </p:val>
                                        </p:tav>
                                      </p:tavLst>
                                    </p:anim>
                                    <p:set>
                                      <p:cBhvr>
                                        <p:cTn id="111" dur="1" fill="hold">
                                          <p:stCondLst>
                                            <p:cond delay="499"/>
                                          </p:stCondLst>
                                        </p:cTn>
                                        <p:tgtEl>
                                          <p:spTgt spid="17"/>
                                        </p:tgtEl>
                                        <p:attrNameLst>
                                          <p:attrName>style.visibility</p:attrName>
                                        </p:attrNameLst>
                                      </p:cBhvr>
                                      <p:to>
                                        <p:strVal val="hidden"/>
                                      </p:to>
                                    </p:set>
                                  </p:childTnLst>
                                </p:cTn>
                              </p:par>
                            </p:childTnLst>
                          </p:cTn>
                        </p:par>
                        <p:par>
                          <p:cTn id="112" fill="hold">
                            <p:stCondLst>
                              <p:cond delay="500"/>
                            </p:stCondLst>
                            <p:childTnLst>
                              <p:par>
                                <p:cTn id="113" presetID="17" presetClass="entr" presetSubtype="10" fill="hold" grpId="1" nodeType="after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seq concurrent="1" nextAc="seek">
              <p:cTn id="117" restart="whenNotActive" fill="hold" evtFilter="cancelBubble" nodeType="interactiveSeq">
                <p:stCondLst>
                  <p:cond evt="onClick" delay="0">
                    <p:tgtEl>
                      <p:spTgt spid="20"/>
                    </p:tgtEl>
                  </p:cond>
                </p:stCondLst>
                <p:endSync evt="end" delay="0">
                  <p:rtn val="all"/>
                </p:endSync>
                <p:childTnLst>
                  <p:par>
                    <p:cTn id="118" fill="hold">
                      <p:stCondLst>
                        <p:cond delay="0"/>
                      </p:stCondLst>
                      <p:childTnLst>
                        <p:par>
                          <p:cTn id="119" fill="hold">
                            <p:stCondLst>
                              <p:cond delay="0"/>
                            </p:stCondLst>
                            <p:childTnLst>
                              <p:par>
                                <p:cTn id="120" presetID="17" presetClass="exit" presetSubtype="10" fill="hold" grpId="0" nodeType="clickEffect">
                                  <p:stCondLst>
                                    <p:cond delay="0"/>
                                  </p:stCondLst>
                                  <p:childTnLst>
                                    <p:anim calcmode="lin" valueType="num">
                                      <p:cBhvr>
                                        <p:cTn id="121" dur="500"/>
                                        <p:tgtEl>
                                          <p:spTgt spid="20"/>
                                        </p:tgtEl>
                                        <p:attrNameLst>
                                          <p:attrName>ppt_w</p:attrName>
                                        </p:attrNameLst>
                                      </p:cBhvr>
                                      <p:tavLst>
                                        <p:tav tm="0">
                                          <p:val>
                                            <p:strVal val="ppt_w"/>
                                          </p:val>
                                        </p:tav>
                                        <p:tav tm="100000">
                                          <p:val>
                                            <p:fltVal val="0"/>
                                          </p:val>
                                        </p:tav>
                                      </p:tavLst>
                                    </p:anim>
                                    <p:anim calcmode="lin" valueType="num">
                                      <p:cBhvr>
                                        <p:cTn id="122" dur="500"/>
                                        <p:tgtEl>
                                          <p:spTgt spid="20"/>
                                        </p:tgtEl>
                                        <p:attrNameLst>
                                          <p:attrName>ppt_h</p:attrName>
                                        </p:attrNameLst>
                                      </p:cBhvr>
                                      <p:tavLst>
                                        <p:tav tm="0">
                                          <p:val>
                                            <p:strVal val="ppt_h"/>
                                          </p:val>
                                        </p:tav>
                                        <p:tav tm="100000">
                                          <p:val>
                                            <p:strVal val="ppt_h"/>
                                          </p:val>
                                        </p:tav>
                                      </p:tavLst>
                                    </p:anim>
                                    <p:set>
                                      <p:cBhvr>
                                        <p:cTn id="123" dur="1" fill="hold">
                                          <p:stCondLst>
                                            <p:cond delay="499"/>
                                          </p:stCondLst>
                                        </p:cTn>
                                        <p:tgtEl>
                                          <p:spTgt spid="20"/>
                                        </p:tgtEl>
                                        <p:attrNameLst>
                                          <p:attrName>style.visibility</p:attrName>
                                        </p:attrNameLst>
                                      </p:cBhvr>
                                      <p:to>
                                        <p:strVal val="hidden"/>
                                      </p:to>
                                    </p:set>
                                  </p:childTnLst>
                                </p:cTn>
                              </p:par>
                            </p:childTnLst>
                          </p:cTn>
                        </p:par>
                        <p:par>
                          <p:cTn id="124" fill="hold">
                            <p:stCondLst>
                              <p:cond delay="500"/>
                            </p:stCondLst>
                            <p:childTnLst>
                              <p:par>
                                <p:cTn id="125" presetID="17" presetClass="entr" presetSubtype="10" fill="hold" grpId="0" nodeType="afterEffect">
                                  <p:stCondLst>
                                    <p:cond delay="0"/>
                                  </p:stCondLst>
                                  <p:childTnLst>
                                    <p:set>
                                      <p:cBhvr>
                                        <p:cTn id="126" dur="1" fill="hold">
                                          <p:stCondLst>
                                            <p:cond delay="0"/>
                                          </p:stCondLst>
                                        </p:cTn>
                                        <p:tgtEl>
                                          <p:spTgt spid="19"/>
                                        </p:tgtEl>
                                        <p:attrNameLst>
                                          <p:attrName>style.visibility</p:attrName>
                                        </p:attrNameLst>
                                      </p:cBhvr>
                                      <p:to>
                                        <p:strVal val="visible"/>
                                      </p:to>
                                    </p:set>
                                    <p:anim calcmode="lin" valueType="num">
                                      <p:cBhvr>
                                        <p:cTn id="127" dur="500" fill="hold"/>
                                        <p:tgtEl>
                                          <p:spTgt spid="19"/>
                                        </p:tgtEl>
                                        <p:attrNameLst>
                                          <p:attrName>ppt_w</p:attrName>
                                        </p:attrNameLst>
                                      </p:cBhvr>
                                      <p:tavLst>
                                        <p:tav tm="0">
                                          <p:val>
                                            <p:fltVal val="0"/>
                                          </p:val>
                                        </p:tav>
                                        <p:tav tm="100000">
                                          <p:val>
                                            <p:strVal val="#ppt_w"/>
                                          </p:val>
                                        </p:tav>
                                      </p:tavLst>
                                    </p:anim>
                                    <p:anim calcmode="lin" valueType="num">
                                      <p:cBhvr>
                                        <p:cTn id="128"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7" presetClass="exit" presetSubtype="10" fill="hold" grpId="1" nodeType="clickEffect">
                                  <p:stCondLst>
                                    <p:cond delay="0"/>
                                  </p:stCondLst>
                                  <p:childTnLst>
                                    <p:anim calcmode="lin" valueType="num">
                                      <p:cBhvr>
                                        <p:cTn id="132" dur="500"/>
                                        <p:tgtEl>
                                          <p:spTgt spid="19"/>
                                        </p:tgtEl>
                                        <p:attrNameLst>
                                          <p:attrName>ppt_w</p:attrName>
                                        </p:attrNameLst>
                                      </p:cBhvr>
                                      <p:tavLst>
                                        <p:tav tm="0">
                                          <p:val>
                                            <p:strVal val="ppt_w"/>
                                          </p:val>
                                        </p:tav>
                                        <p:tav tm="100000">
                                          <p:val>
                                            <p:fltVal val="0"/>
                                          </p:val>
                                        </p:tav>
                                      </p:tavLst>
                                    </p:anim>
                                    <p:anim calcmode="lin" valueType="num">
                                      <p:cBhvr>
                                        <p:cTn id="133" dur="500"/>
                                        <p:tgtEl>
                                          <p:spTgt spid="19"/>
                                        </p:tgtEl>
                                        <p:attrNameLst>
                                          <p:attrName>ppt_h</p:attrName>
                                        </p:attrNameLst>
                                      </p:cBhvr>
                                      <p:tavLst>
                                        <p:tav tm="0">
                                          <p:val>
                                            <p:strVal val="ppt_h"/>
                                          </p:val>
                                        </p:tav>
                                        <p:tav tm="100000">
                                          <p:val>
                                            <p:strVal val="ppt_h"/>
                                          </p:val>
                                        </p:tav>
                                      </p:tavLst>
                                    </p:anim>
                                    <p:set>
                                      <p:cBhvr>
                                        <p:cTn id="134" dur="1" fill="hold">
                                          <p:stCondLst>
                                            <p:cond delay="499"/>
                                          </p:stCondLst>
                                        </p:cTn>
                                        <p:tgtEl>
                                          <p:spTgt spid="19"/>
                                        </p:tgtEl>
                                        <p:attrNameLst>
                                          <p:attrName>style.visibility</p:attrName>
                                        </p:attrNameLst>
                                      </p:cBhvr>
                                      <p:to>
                                        <p:strVal val="hidden"/>
                                      </p:to>
                                    </p:set>
                                  </p:childTnLst>
                                </p:cTn>
                              </p:par>
                            </p:childTnLst>
                          </p:cTn>
                        </p:par>
                        <p:par>
                          <p:cTn id="135" fill="hold">
                            <p:stCondLst>
                              <p:cond delay="500"/>
                            </p:stCondLst>
                            <p:childTnLst>
                              <p:par>
                                <p:cTn id="136" presetID="17" presetClass="entr" presetSubtype="10" fill="hold" grpId="1"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0"/>
                  </p:tgtEl>
                </p:cond>
              </p:nextCondLst>
            </p:seq>
          </p:childTnLst>
        </p:cTn>
      </p:par>
    </p:tnLst>
    <p:bldLst>
      <p:bldP spid="23" grpId="0" animBg="1"/>
      <p:bldP spid="23" grpId="1" animBg="1"/>
      <p:bldP spid="5" grpId="0" animBg="1"/>
      <p:bldP spid="5" grpId="1" animBg="1"/>
      <p:bldP spid="15" grpId="0" animBg="1"/>
      <p:bldP spid="15" grpId="1" animBg="1"/>
      <p:bldP spid="13" grpId="0" animBg="1"/>
      <p:bldP spid="13" grpId="1" animBg="1"/>
      <p:bldP spid="17" grpId="0" animBg="1"/>
      <p:bldP spid="17" grpId="1" animBg="1"/>
      <p:bldP spid="19" grpId="0" animBg="1"/>
      <p:bldP spid="19" grpId="1" animBg="1"/>
      <p:bldP spid="20" grpId="0" animBg="1"/>
      <p:bldP spid="20" grpId="1" animBg="1"/>
      <p:bldP spid="18" grpId="0" animBg="1"/>
      <p:bldP spid="18" grpId="1" animBg="1"/>
      <p:bldP spid="24" grpId="0" animBg="1"/>
      <p:bldP spid="24" grpId="1" animBg="1"/>
      <p:bldP spid="16" grpId="0" animBg="1"/>
      <p:bldP spid="16" grpId="1" animBg="1"/>
      <p:bldP spid="14" grpId="0" animBg="1"/>
      <p:bldP spid="14" grpId="1" animBg="1"/>
      <p:bldP spid="4" grpId="0" animBg="1"/>
      <p:bldP spid="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Power BI Dashboard</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 dashboard is a single screen with interactive visuals, text, and graphics. A dashboard collects your most important metrics, on one screen, to tell a story or answer a question. The dashboard content comes from one or more reports and one or more datasets.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Layout</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Move Tiles: On the dashboard, locate the new tile. Select and hold the tile to drag it to a new location on the dashboard canvas. Resize Tiles: You can make tiles many different sizes -- from 1x1 tile units up to 5x5. Select and drag the handle (in the bottom right corner) to resize the tile.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277B26C-A4F6-3C43-BD0C-BE469832EA30}"/>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Publish and Share</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If colleagues need to keep the dashboard up to date, consider adding them to the workspace.</a:t>
            </a: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If a few people need just that one dashboard, then sharing the dashboard could be the best solution. However, if the dashboard is part of a bigger set of content you need to distribute to many, then publishing an app is likely the best choice.</a:t>
            </a:r>
          </a:p>
        </p:txBody>
      </p:sp>
      <p:sp>
        <p:nvSpPr>
          <p:cNvPr id="16" name="Rectangle 15">
            <a:extLst>
              <a:ext uri="{FF2B5EF4-FFF2-40B4-BE49-F238E27FC236}">
                <a16:creationId xmlns:a16="http://schemas.microsoft.com/office/drawing/2014/main" id="{E8713B6F-0EE8-674A-9674-2C983788527A}"/>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Publish and Share</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Layout</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BI Dashboard</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3c. Build a basic dashboard using Power BI</a:t>
            </a:r>
          </a:p>
        </p:txBody>
      </p:sp>
      <p:graphicFrame>
        <p:nvGraphicFramePr>
          <p:cNvPr id="17" name="Table 16">
            <a:extLst>
              <a:ext uri="{FF2B5EF4-FFF2-40B4-BE49-F238E27FC236}">
                <a16:creationId xmlns:a16="http://schemas.microsoft.com/office/drawing/2014/main" id="{075D5DC2-871E-DB42-AD5F-935AD48914BD}"/>
              </a:ext>
            </a:extLst>
          </p:cNvPr>
          <p:cNvGraphicFramePr>
            <a:graphicFrameLocks noGrp="1"/>
          </p:cNvGraphicFramePr>
          <p:nvPr>
            <p:extLst>
              <p:ext uri="{D42A27DB-BD31-4B8C-83A1-F6EECF244321}">
                <p14:modId xmlns:p14="http://schemas.microsoft.com/office/powerpoint/2010/main" val="296150950"/>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300601831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6"/>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6"/>
                                        </p:tgtEl>
                                        <p:attrNameLst>
                                          <p:attrName>ppt_w</p:attrName>
                                        </p:attrNameLst>
                                      </p:cBhvr>
                                      <p:tavLst>
                                        <p:tav tm="0">
                                          <p:val>
                                            <p:strVal val="ppt_w"/>
                                          </p:val>
                                        </p:tav>
                                        <p:tav tm="100000">
                                          <p:val>
                                            <p:fltVal val="0"/>
                                          </p:val>
                                        </p:tav>
                                      </p:tavLst>
                                    </p:anim>
                                    <p:anim calcmode="lin" valueType="num">
                                      <p:cBhvr>
                                        <p:cTn id="53" dur="500"/>
                                        <p:tgtEl>
                                          <p:spTgt spid="16"/>
                                        </p:tgtEl>
                                        <p:attrNameLst>
                                          <p:attrName>ppt_h</p:attrName>
                                        </p:attrNameLst>
                                      </p:cBhvr>
                                      <p:tavLst>
                                        <p:tav tm="0">
                                          <p:val>
                                            <p:strVal val="ppt_h"/>
                                          </p:val>
                                        </p:tav>
                                        <p:tav tm="100000">
                                          <p:val>
                                            <p:strVal val="ppt_h"/>
                                          </p:val>
                                        </p:tav>
                                      </p:tavLst>
                                    </p:anim>
                                    <p:set>
                                      <p:cBhvr>
                                        <p:cTn id="54" dur="1" fill="hold">
                                          <p:stCondLst>
                                            <p:cond delay="499"/>
                                          </p:stCondLst>
                                        </p:cTn>
                                        <p:tgtEl>
                                          <p:spTgt spid="16"/>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5"/>
                                        </p:tgtEl>
                                        <p:attrNameLst>
                                          <p:attrName>ppt_w</p:attrName>
                                        </p:attrNameLst>
                                      </p:cBhvr>
                                      <p:tavLst>
                                        <p:tav tm="0">
                                          <p:val>
                                            <p:strVal val="ppt_w"/>
                                          </p:val>
                                        </p:tav>
                                        <p:tav tm="100000">
                                          <p:val>
                                            <p:fltVal val="0"/>
                                          </p:val>
                                        </p:tav>
                                      </p:tavLst>
                                    </p:anim>
                                    <p:anim calcmode="lin" valueType="num">
                                      <p:cBhvr>
                                        <p:cTn id="64" dur="500"/>
                                        <p:tgtEl>
                                          <p:spTgt spid="15"/>
                                        </p:tgtEl>
                                        <p:attrNameLst>
                                          <p:attrName>ppt_h</p:attrName>
                                        </p:attrNameLst>
                                      </p:cBhvr>
                                      <p:tavLst>
                                        <p:tav tm="0">
                                          <p:val>
                                            <p:strVal val="ppt_h"/>
                                          </p:val>
                                        </p:tav>
                                        <p:tav tm="100000">
                                          <p:val>
                                            <p:strVal val="ppt_h"/>
                                          </p:val>
                                        </p:tav>
                                      </p:tavLst>
                                    </p:anim>
                                    <p:set>
                                      <p:cBhvr>
                                        <p:cTn id="65" dur="1" fill="hold">
                                          <p:stCondLst>
                                            <p:cond delay="499"/>
                                          </p:stCondLst>
                                        </p:cTn>
                                        <p:tgtEl>
                                          <p:spTgt spid="15"/>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childTnLst>
        </p:cTn>
      </p:par>
    </p:tnLst>
    <p:bldLst>
      <p:bldP spid="5" grpId="0" animBg="1"/>
      <p:bldP spid="5" grpId="1" animBg="1"/>
      <p:bldP spid="13" grpId="0" animBg="1"/>
      <p:bldP spid="13" grpId="1" animBg="1"/>
      <p:bldP spid="15" grpId="0" animBg="1"/>
      <p:bldP spid="15" grpId="1" animBg="1"/>
      <p:bldP spid="16" grpId="0" animBg="1"/>
      <p:bldP spid="16" grpId="1" animBg="1"/>
      <p:bldP spid="14" grpId="0" animBg="1"/>
      <p:bldP spid="14" grpId="1" animBg="1"/>
      <p:bldP spid="4" grpId="0" animBg="1"/>
      <p:bldP spid="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D3838"/>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5A4F09-7046-0C43-89E6-632530272416}"/>
              </a:ext>
            </a:extLst>
          </p:cNvPr>
          <p:cNvSpPr/>
          <p:nvPr/>
        </p:nvSpPr>
        <p:spPr>
          <a:xfrm>
            <a:off x="0" y="5770879"/>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sz="4000" dirty="0">
                <a:solidFill>
                  <a:schemeClr val="bg1"/>
                </a:solidFill>
              </a:rPr>
              <a:t>4. Demonstrate the business value of Power Apps</a:t>
            </a:r>
          </a:p>
        </p:txBody>
      </p:sp>
      <p:sp>
        <p:nvSpPr>
          <p:cNvPr id="5" name="Oval 4">
            <a:extLst>
              <a:ext uri="{FF2B5EF4-FFF2-40B4-BE49-F238E27FC236}">
                <a16:creationId xmlns:a16="http://schemas.microsoft.com/office/drawing/2014/main" id="{94D558D1-4C5E-5A47-AFE4-45FF77F40EDB}"/>
              </a:ext>
            </a:extLst>
          </p:cNvPr>
          <p:cNvSpPr/>
          <p:nvPr/>
        </p:nvSpPr>
        <p:spPr>
          <a:xfrm>
            <a:off x="11287760" y="182880"/>
            <a:ext cx="690880" cy="6908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tx1"/>
                </a:solidFill>
              </a:rPr>
              <a:t>20-25%</a:t>
            </a:r>
          </a:p>
        </p:txBody>
      </p:sp>
    </p:spTree>
    <p:extLst>
      <p:ext uri="{BB962C8B-B14F-4D97-AF65-F5344CB8AC3E}">
        <p14:creationId xmlns:p14="http://schemas.microsoft.com/office/powerpoint/2010/main" val="299763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023929E-5C16-F34D-819F-1529004553E8}"/>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Templates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Create a canvas app automatically based on a template for a specific scenario, such as tracking budgets and scheduling vacations, and then run the app to understand its default behaviour.</a:t>
            </a:r>
          </a:p>
        </p:txBody>
      </p:sp>
      <p:sp>
        <p:nvSpPr>
          <p:cNvPr id="17" name="Rectangle 16">
            <a:extLst>
              <a:ext uri="{FF2B5EF4-FFF2-40B4-BE49-F238E27FC236}">
                <a16:creationId xmlns:a16="http://schemas.microsoft.com/office/drawing/2014/main" id="{278FC890-AB04-9043-BBEC-F44954986A36}"/>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Formulas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Express logic in an app and control its navigation, filtering, sorting, and other functionality. Filter: Narrow down the records returned from your data source. Match: Check a value to see if it follows a given pattern. Distinct: Return the unique values from a list of data. Math functions: - From simple Sum or Average to the complex Atan and Sin.</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Model-Driven Apps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Model-driven apps build from data in the Common Data Service. You define the relationships, forms, views, business rules, and more at the data layer, inside of the Common Data Service, giving you enough control to get your business result without writing all of the formulas yourself.</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7">
                  <a:extLst>
                    <a:ext uri="{A12FA001-AC4F-418D-AE19-62706E023703}">
                      <ahyp:hlinkClr xmlns:ahyp="http://schemas.microsoft.com/office/drawing/2018/hyperlinkcolor" val="tx"/>
                    </a:ext>
                  </a:extLst>
                </a:hlinkClick>
              </a:rPr>
              <a:t>Canvas Apps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Canvas apps are a great option when you want to build an app from a blank canvas. Drag and drop various controls and add the desired functionality by writing Excel style formulas. Canvas apps provide you complete flexibility when building your apps.</a:t>
            </a:r>
          </a:p>
        </p:txBody>
      </p:sp>
      <p:sp>
        <p:nvSpPr>
          <p:cNvPr id="24" name="Rectangle 23">
            <a:extLst>
              <a:ext uri="{FF2B5EF4-FFF2-40B4-BE49-F238E27FC236}">
                <a16:creationId xmlns:a16="http://schemas.microsoft.com/office/drawing/2014/main" id="{80763648-76E4-4449-ADC9-B97DDD11A4C4}"/>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Templates</a:t>
            </a:r>
          </a:p>
        </p:txBody>
      </p:sp>
      <p:sp>
        <p:nvSpPr>
          <p:cNvPr id="18" name="Rectangle 17">
            <a:extLst>
              <a:ext uri="{FF2B5EF4-FFF2-40B4-BE49-F238E27FC236}">
                <a16:creationId xmlns:a16="http://schemas.microsoft.com/office/drawing/2014/main" id="{E39A1590-577A-0B47-A6A7-AFA50B0F33EB}"/>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Formulas</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Model-Driven Apps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Canvas Apps</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4a. Understand common components in Power Apps</a:t>
            </a:r>
          </a:p>
        </p:txBody>
      </p:sp>
      <p:graphicFrame>
        <p:nvGraphicFramePr>
          <p:cNvPr id="19" name="Table 18">
            <a:extLst>
              <a:ext uri="{FF2B5EF4-FFF2-40B4-BE49-F238E27FC236}">
                <a16:creationId xmlns:a16="http://schemas.microsoft.com/office/drawing/2014/main" id="{899EFF3B-FEC4-5140-9F56-80529C5CF164}"/>
              </a:ext>
            </a:extLst>
          </p:cNvPr>
          <p:cNvGraphicFramePr>
            <a:graphicFrameLocks noGrp="1"/>
          </p:cNvGraphicFramePr>
          <p:nvPr>
            <p:extLst>
              <p:ext uri="{D42A27DB-BD31-4B8C-83A1-F6EECF244321}">
                <p14:modId xmlns:p14="http://schemas.microsoft.com/office/powerpoint/2010/main" val="2547430058"/>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1836956209"/>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32187126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24"/>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24"/>
                                        </p:tgtEl>
                                        <p:attrNameLst>
                                          <p:attrName>ppt_w</p:attrName>
                                        </p:attrNameLst>
                                      </p:cBhvr>
                                      <p:tavLst>
                                        <p:tav tm="0">
                                          <p:val>
                                            <p:strVal val="ppt_w"/>
                                          </p:val>
                                        </p:tav>
                                        <p:tav tm="100000">
                                          <p:val>
                                            <p:fltVal val="0"/>
                                          </p:val>
                                        </p:tav>
                                      </p:tavLst>
                                    </p:anim>
                                    <p:anim calcmode="lin" valueType="num">
                                      <p:cBhvr>
                                        <p:cTn id="53" dur="500"/>
                                        <p:tgtEl>
                                          <p:spTgt spid="24"/>
                                        </p:tgtEl>
                                        <p:attrNameLst>
                                          <p:attrName>ppt_h</p:attrName>
                                        </p:attrNameLst>
                                      </p:cBhvr>
                                      <p:tavLst>
                                        <p:tav tm="0">
                                          <p:val>
                                            <p:strVal val="ppt_h"/>
                                          </p:val>
                                        </p:tav>
                                        <p:tav tm="100000">
                                          <p:val>
                                            <p:strVal val="ppt_h"/>
                                          </p:val>
                                        </p:tav>
                                      </p:tavLst>
                                    </p:anim>
                                    <p:set>
                                      <p:cBhvr>
                                        <p:cTn id="54" dur="1" fill="hold">
                                          <p:stCondLst>
                                            <p:cond delay="499"/>
                                          </p:stCondLst>
                                        </p:cTn>
                                        <p:tgtEl>
                                          <p:spTgt spid="24"/>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23"/>
                                        </p:tgtEl>
                                        <p:attrNameLst>
                                          <p:attrName>ppt_w</p:attrName>
                                        </p:attrNameLst>
                                      </p:cBhvr>
                                      <p:tavLst>
                                        <p:tav tm="0">
                                          <p:val>
                                            <p:strVal val="ppt_w"/>
                                          </p:val>
                                        </p:tav>
                                        <p:tav tm="100000">
                                          <p:val>
                                            <p:fltVal val="0"/>
                                          </p:val>
                                        </p:tav>
                                      </p:tavLst>
                                    </p:anim>
                                    <p:anim calcmode="lin" valueType="num">
                                      <p:cBhvr>
                                        <p:cTn id="64" dur="500"/>
                                        <p:tgtEl>
                                          <p:spTgt spid="23"/>
                                        </p:tgtEl>
                                        <p:attrNameLst>
                                          <p:attrName>ppt_h</p:attrName>
                                        </p:attrNameLst>
                                      </p:cBhvr>
                                      <p:tavLst>
                                        <p:tav tm="0">
                                          <p:val>
                                            <p:strVal val="ppt_h"/>
                                          </p:val>
                                        </p:tav>
                                        <p:tav tm="100000">
                                          <p:val>
                                            <p:strVal val="ppt_h"/>
                                          </p:val>
                                        </p:tav>
                                      </p:tavLst>
                                    </p:anim>
                                    <p:set>
                                      <p:cBhvr>
                                        <p:cTn id="65" dur="1" fill="hold">
                                          <p:stCondLst>
                                            <p:cond delay="499"/>
                                          </p:stCondLst>
                                        </p:cTn>
                                        <p:tgtEl>
                                          <p:spTgt spid="23"/>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seq concurrent="1" nextAc="seek">
              <p:cTn id="71" restart="whenNotActive" fill="hold" evtFilter="cancelBubble" nodeType="interactiveSeq">
                <p:stCondLst>
                  <p:cond evt="onClick" delay="0">
                    <p:tgtEl>
                      <p:spTgt spid="18"/>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18"/>
                                        </p:tgtEl>
                                        <p:attrNameLst>
                                          <p:attrName>ppt_w</p:attrName>
                                        </p:attrNameLst>
                                      </p:cBhvr>
                                      <p:tavLst>
                                        <p:tav tm="0">
                                          <p:val>
                                            <p:strVal val="ppt_w"/>
                                          </p:val>
                                        </p:tav>
                                        <p:tav tm="100000">
                                          <p:val>
                                            <p:fltVal val="0"/>
                                          </p:val>
                                        </p:tav>
                                      </p:tavLst>
                                    </p:anim>
                                    <p:anim calcmode="lin" valueType="num">
                                      <p:cBhvr>
                                        <p:cTn id="76" dur="500"/>
                                        <p:tgtEl>
                                          <p:spTgt spid="18"/>
                                        </p:tgtEl>
                                        <p:attrNameLst>
                                          <p:attrName>ppt_h</p:attrName>
                                        </p:attrNameLst>
                                      </p:cBhvr>
                                      <p:tavLst>
                                        <p:tav tm="0">
                                          <p:val>
                                            <p:strVal val="ppt_h"/>
                                          </p:val>
                                        </p:tav>
                                        <p:tav tm="100000">
                                          <p:val>
                                            <p:strVal val="ppt_h"/>
                                          </p:val>
                                        </p:tav>
                                      </p:tavLst>
                                    </p:anim>
                                    <p:set>
                                      <p:cBhvr>
                                        <p:cTn id="77" dur="1" fill="hold">
                                          <p:stCondLst>
                                            <p:cond delay="499"/>
                                          </p:stCondLst>
                                        </p:cTn>
                                        <p:tgtEl>
                                          <p:spTgt spid="18"/>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17"/>
                                        </p:tgtEl>
                                        <p:attrNameLst>
                                          <p:attrName>ppt_w</p:attrName>
                                        </p:attrNameLst>
                                      </p:cBhvr>
                                      <p:tavLst>
                                        <p:tav tm="0">
                                          <p:val>
                                            <p:strVal val="ppt_w"/>
                                          </p:val>
                                        </p:tav>
                                        <p:tav tm="100000">
                                          <p:val>
                                            <p:fltVal val="0"/>
                                          </p:val>
                                        </p:tav>
                                      </p:tavLst>
                                    </p:anim>
                                    <p:anim calcmode="lin" valueType="num">
                                      <p:cBhvr>
                                        <p:cTn id="87" dur="500"/>
                                        <p:tgtEl>
                                          <p:spTgt spid="17"/>
                                        </p:tgtEl>
                                        <p:attrNameLst>
                                          <p:attrName>ppt_h</p:attrName>
                                        </p:attrNameLst>
                                      </p:cBhvr>
                                      <p:tavLst>
                                        <p:tav tm="0">
                                          <p:val>
                                            <p:strVal val="ppt_h"/>
                                          </p:val>
                                        </p:tav>
                                        <p:tav tm="100000">
                                          <p:val>
                                            <p:strVal val="ppt_h"/>
                                          </p:val>
                                        </p:tav>
                                      </p:tavLst>
                                    </p:anim>
                                    <p:set>
                                      <p:cBhvr>
                                        <p:cTn id="88" dur="1" fill="hold">
                                          <p:stCondLst>
                                            <p:cond delay="499"/>
                                          </p:stCondLst>
                                        </p:cTn>
                                        <p:tgtEl>
                                          <p:spTgt spid="17"/>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childTnLst>
        </p:cTn>
      </p:par>
    </p:tnLst>
    <p:bldLst>
      <p:bldP spid="23" grpId="0" animBg="1"/>
      <p:bldP spid="23" grpId="1" animBg="1"/>
      <p:bldP spid="17" grpId="0" animBg="1"/>
      <p:bldP spid="17" grpId="1" animBg="1"/>
      <p:bldP spid="13" grpId="0" animBg="1"/>
      <p:bldP spid="13" grpId="1" animBg="1"/>
      <p:bldP spid="5" grpId="0" animBg="1"/>
      <p:bldP spid="5" grpId="1" animBg="1"/>
      <p:bldP spid="24" grpId="0" animBg="1"/>
      <p:bldP spid="24" grpId="1" animBg="1"/>
      <p:bldP spid="18" grpId="0" animBg="1"/>
      <p:bldP spid="18" grpId="1" animBg="1"/>
      <p:bldP spid="14" grpId="0" animBg="1"/>
      <p:bldP spid="14" grpId="1" animBg="1"/>
      <p:bldP spid="4" grpId="0" animBg="1"/>
      <p:bldP spid="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Controls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Galleries: Layout containers that hold a set of controls that show records from a data source. Forms: Details about your data and let you create and edit records. Media: Background images, camera button, a barcode reader, and more. Charts: Perform instant analysis while they're on the road. See the </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Control Reference</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for a full list.</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bIns="216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Connect to Data</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000"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In Power Apps, add a data connection to an existing canvas app or to an app that you're building from scratch. Your app can connect to SharePoint, Common Data Service, Salesforce, OneDrive, or many other data sources.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4023929E-5C16-F34D-819F-1529004553E8}"/>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Publish and Share</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File &gt; Save As &gt; The Cloud &gt; Save &gt; Share.</a:t>
            </a:r>
            <a:b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br>
            <a:b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b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Permissions:</a:t>
            </a:r>
          </a:p>
          <a:p>
            <a:pPr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Co-Owner (use, edit, share)</a:t>
            </a:r>
          </a:p>
          <a:p>
            <a:pPr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User (view only)</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Controls</a:t>
            </a:r>
          </a:p>
        </p:txBody>
      </p:sp>
      <p:sp>
        <p:nvSpPr>
          <p:cNvPr id="24" name="Rectangle 23">
            <a:extLst>
              <a:ext uri="{FF2B5EF4-FFF2-40B4-BE49-F238E27FC236}">
                <a16:creationId xmlns:a16="http://schemas.microsoft.com/office/drawing/2014/main" id="{80763648-76E4-4449-ADC9-B97DDD11A4C4}"/>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Publish and Share</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Connect to Data</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4b. Build a basic canvas app</a:t>
            </a:r>
          </a:p>
        </p:txBody>
      </p:sp>
      <p:graphicFrame>
        <p:nvGraphicFramePr>
          <p:cNvPr id="26" name="Table 25">
            <a:extLst>
              <a:ext uri="{FF2B5EF4-FFF2-40B4-BE49-F238E27FC236}">
                <a16:creationId xmlns:a16="http://schemas.microsoft.com/office/drawing/2014/main" id="{E062C90D-1298-2D45-9ED5-BD298A5DA358}"/>
              </a:ext>
            </a:extLst>
          </p:cNvPr>
          <p:cNvGraphicFramePr>
            <a:graphicFrameLocks noGrp="1"/>
          </p:cNvGraphicFramePr>
          <p:nvPr>
            <p:extLst>
              <p:ext uri="{D42A27DB-BD31-4B8C-83A1-F6EECF244321}">
                <p14:modId xmlns:p14="http://schemas.microsoft.com/office/powerpoint/2010/main" val="910967497"/>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1836956209"/>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373069863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24"/>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24"/>
                                        </p:tgtEl>
                                        <p:attrNameLst>
                                          <p:attrName>ppt_w</p:attrName>
                                        </p:attrNameLst>
                                      </p:cBhvr>
                                      <p:tavLst>
                                        <p:tav tm="0">
                                          <p:val>
                                            <p:strVal val="ppt_w"/>
                                          </p:val>
                                        </p:tav>
                                        <p:tav tm="100000">
                                          <p:val>
                                            <p:fltVal val="0"/>
                                          </p:val>
                                        </p:tav>
                                      </p:tavLst>
                                    </p:anim>
                                    <p:anim calcmode="lin" valueType="num">
                                      <p:cBhvr>
                                        <p:cTn id="53" dur="500"/>
                                        <p:tgtEl>
                                          <p:spTgt spid="24"/>
                                        </p:tgtEl>
                                        <p:attrNameLst>
                                          <p:attrName>ppt_h</p:attrName>
                                        </p:attrNameLst>
                                      </p:cBhvr>
                                      <p:tavLst>
                                        <p:tav tm="0">
                                          <p:val>
                                            <p:strVal val="ppt_h"/>
                                          </p:val>
                                        </p:tav>
                                        <p:tav tm="100000">
                                          <p:val>
                                            <p:strVal val="ppt_h"/>
                                          </p:val>
                                        </p:tav>
                                      </p:tavLst>
                                    </p:anim>
                                    <p:set>
                                      <p:cBhvr>
                                        <p:cTn id="54" dur="1" fill="hold">
                                          <p:stCondLst>
                                            <p:cond delay="499"/>
                                          </p:stCondLst>
                                        </p:cTn>
                                        <p:tgtEl>
                                          <p:spTgt spid="24"/>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23"/>
                                        </p:tgtEl>
                                        <p:attrNameLst>
                                          <p:attrName>ppt_w</p:attrName>
                                        </p:attrNameLst>
                                      </p:cBhvr>
                                      <p:tavLst>
                                        <p:tav tm="0">
                                          <p:val>
                                            <p:strVal val="ppt_w"/>
                                          </p:val>
                                        </p:tav>
                                        <p:tav tm="100000">
                                          <p:val>
                                            <p:fltVal val="0"/>
                                          </p:val>
                                        </p:tav>
                                      </p:tavLst>
                                    </p:anim>
                                    <p:anim calcmode="lin" valueType="num">
                                      <p:cBhvr>
                                        <p:cTn id="64" dur="500"/>
                                        <p:tgtEl>
                                          <p:spTgt spid="23"/>
                                        </p:tgtEl>
                                        <p:attrNameLst>
                                          <p:attrName>ppt_h</p:attrName>
                                        </p:attrNameLst>
                                      </p:cBhvr>
                                      <p:tavLst>
                                        <p:tav tm="0">
                                          <p:val>
                                            <p:strVal val="ppt_h"/>
                                          </p:val>
                                        </p:tav>
                                        <p:tav tm="100000">
                                          <p:val>
                                            <p:strVal val="ppt_h"/>
                                          </p:val>
                                        </p:tav>
                                      </p:tavLst>
                                    </p:anim>
                                    <p:set>
                                      <p:cBhvr>
                                        <p:cTn id="65" dur="1" fill="hold">
                                          <p:stCondLst>
                                            <p:cond delay="499"/>
                                          </p:stCondLst>
                                        </p:cTn>
                                        <p:tgtEl>
                                          <p:spTgt spid="23"/>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childTnLst>
        </p:cTn>
      </p:par>
    </p:tnLst>
    <p:bldLst>
      <p:bldP spid="13" grpId="0" animBg="1"/>
      <p:bldP spid="13" grpId="1" animBg="1"/>
      <p:bldP spid="5" grpId="0" animBg="1"/>
      <p:bldP spid="5" grpId="1" animBg="1"/>
      <p:bldP spid="23" grpId="0" animBg="1"/>
      <p:bldP spid="23" grpId="1" animBg="1"/>
      <p:bldP spid="14" grpId="0" animBg="1"/>
      <p:bldP spid="14" grpId="1" animBg="1"/>
      <p:bldP spid="24" grpId="0" animBg="1"/>
      <p:bldP spid="24" grpId="1" animBg="1"/>
      <p:bldP spid="4" grpId="0" animBg="1"/>
      <p:bldP spid="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Extend CDS Data</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Apps offers standard "out-of-the-box" entities to cover typical scenarios within an organization (such as tracking appointments), but there may be times when you need to create custom entities to store data that's specific to your organization.</a:t>
            </a:r>
          </a:p>
          <a:p>
            <a:pPr marL="171450" indent="-171450">
              <a:buFont typeface="Arial" panose="020B0604020202020204" pitchFamily="34" charset="0"/>
              <a:buChar char="•"/>
            </a:pPr>
            <a:endParaRPr lang="en-US"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Portals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Portals bring the power of no-code solutions to building externally facing websites. Through the Power Apps interface, you can build an anonymous or authenticated website that allows users to interact with data held in Common Data Service.</a:t>
            </a:r>
          </a:p>
        </p:txBody>
      </p:sp>
      <p:sp>
        <p:nvSpPr>
          <p:cNvPr id="23" name="Rectangle 22">
            <a:extLst>
              <a:ext uri="{FF2B5EF4-FFF2-40B4-BE49-F238E27FC236}">
                <a16:creationId xmlns:a16="http://schemas.microsoft.com/office/drawing/2014/main" id="{4023929E-5C16-F34D-819F-1529004553E8}"/>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Embed Power BI Objects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AU" sz="1100" dirty="0">
                <a:solidFill>
                  <a:schemeClr val="bg1"/>
                </a:solidFill>
                <a:latin typeface="Helvetica Neue Light" panose="02000403000000020004"/>
                <a:ea typeface="Helvetica Neue Thin" panose="020B0403020202020204" pitchFamily="34" charset="0"/>
                <a:cs typeface="Arial" panose="020B0604020202020204" pitchFamily="34" charset="0"/>
              </a:rPr>
              <a:t>A control that shows a Power BI tile inside an app. Take advantage of your existing data analysis and reporting by displaying your Power BI tiles inside your apps.</a:t>
            </a:r>
            <a:endPar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80763648-76E4-4449-ADC9-B97DDD11A4C4}"/>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Embed Power BI Objects</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Extend CDS Data</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Portals</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4c. Understand Power Apps portals</a:t>
            </a:r>
          </a:p>
        </p:txBody>
      </p:sp>
      <p:graphicFrame>
        <p:nvGraphicFramePr>
          <p:cNvPr id="21" name="Table 20">
            <a:extLst>
              <a:ext uri="{FF2B5EF4-FFF2-40B4-BE49-F238E27FC236}">
                <a16:creationId xmlns:a16="http://schemas.microsoft.com/office/drawing/2014/main" id="{EED37D35-39A8-074C-9C2B-8EB7C0994289}"/>
              </a:ext>
            </a:extLst>
          </p:cNvPr>
          <p:cNvGraphicFramePr>
            <a:graphicFrameLocks noGrp="1"/>
          </p:cNvGraphicFramePr>
          <p:nvPr>
            <p:extLst>
              <p:ext uri="{D42A27DB-BD31-4B8C-83A1-F6EECF244321}">
                <p14:modId xmlns:p14="http://schemas.microsoft.com/office/powerpoint/2010/main" val="1981001723"/>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1836956209"/>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38770026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24"/>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24"/>
                                        </p:tgtEl>
                                        <p:attrNameLst>
                                          <p:attrName>ppt_w</p:attrName>
                                        </p:attrNameLst>
                                      </p:cBhvr>
                                      <p:tavLst>
                                        <p:tav tm="0">
                                          <p:val>
                                            <p:strVal val="ppt_w"/>
                                          </p:val>
                                        </p:tav>
                                        <p:tav tm="100000">
                                          <p:val>
                                            <p:fltVal val="0"/>
                                          </p:val>
                                        </p:tav>
                                      </p:tavLst>
                                    </p:anim>
                                    <p:anim calcmode="lin" valueType="num">
                                      <p:cBhvr>
                                        <p:cTn id="53" dur="500"/>
                                        <p:tgtEl>
                                          <p:spTgt spid="24"/>
                                        </p:tgtEl>
                                        <p:attrNameLst>
                                          <p:attrName>ppt_h</p:attrName>
                                        </p:attrNameLst>
                                      </p:cBhvr>
                                      <p:tavLst>
                                        <p:tav tm="0">
                                          <p:val>
                                            <p:strVal val="ppt_h"/>
                                          </p:val>
                                        </p:tav>
                                        <p:tav tm="100000">
                                          <p:val>
                                            <p:strVal val="ppt_h"/>
                                          </p:val>
                                        </p:tav>
                                      </p:tavLst>
                                    </p:anim>
                                    <p:set>
                                      <p:cBhvr>
                                        <p:cTn id="54" dur="1" fill="hold">
                                          <p:stCondLst>
                                            <p:cond delay="499"/>
                                          </p:stCondLst>
                                        </p:cTn>
                                        <p:tgtEl>
                                          <p:spTgt spid="24"/>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23"/>
                                        </p:tgtEl>
                                        <p:attrNameLst>
                                          <p:attrName>ppt_w</p:attrName>
                                        </p:attrNameLst>
                                      </p:cBhvr>
                                      <p:tavLst>
                                        <p:tav tm="0">
                                          <p:val>
                                            <p:strVal val="ppt_w"/>
                                          </p:val>
                                        </p:tav>
                                        <p:tav tm="100000">
                                          <p:val>
                                            <p:fltVal val="0"/>
                                          </p:val>
                                        </p:tav>
                                      </p:tavLst>
                                    </p:anim>
                                    <p:anim calcmode="lin" valueType="num">
                                      <p:cBhvr>
                                        <p:cTn id="64" dur="500"/>
                                        <p:tgtEl>
                                          <p:spTgt spid="23"/>
                                        </p:tgtEl>
                                        <p:attrNameLst>
                                          <p:attrName>ppt_h</p:attrName>
                                        </p:attrNameLst>
                                      </p:cBhvr>
                                      <p:tavLst>
                                        <p:tav tm="0">
                                          <p:val>
                                            <p:strVal val="ppt_h"/>
                                          </p:val>
                                        </p:tav>
                                        <p:tav tm="100000">
                                          <p:val>
                                            <p:strVal val="ppt_h"/>
                                          </p:val>
                                        </p:tav>
                                      </p:tavLst>
                                    </p:anim>
                                    <p:set>
                                      <p:cBhvr>
                                        <p:cTn id="65" dur="1" fill="hold">
                                          <p:stCondLst>
                                            <p:cond delay="499"/>
                                          </p:stCondLst>
                                        </p:cTn>
                                        <p:tgtEl>
                                          <p:spTgt spid="23"/>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childTnLst>
        </p:cTn>
      </p:par>
    </p:tnLst>
    <p:bldLst>
      <p:bldP spid="13" grpId="0" animBg="1"/>
      <p:bldP spid="13" grpId="1" animBg="1"/>
      <p:bldP spid="5" grpId="0" animBg="1"/>
      <p:bldP spid="5" grpId="1" animBg="1"/>
      <p:bldP spid="23" grpId="0" animBg="1"/>
      <p:bldP spid="23" grpId="1" animBg="1"/>
      <p:bldP spid="24" grpId="0" animBg="1"/>
      <p:bldP spid="24" grpId="1" animBg="1"/>
      <p:bldP spid="14" grpId="0" animBg="1"/>
      <p:bldP spid="14" grpId="1" animBg="1"/>
      <p:bldP spid="4" grpId="0" animBg="1"/>
      <p:bldP spid="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D3838"/>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5A4F09-7046-0C43-89E6-632530272416}"/>
              </a:ext>
            </a:extLst>
          </p:cNvPr>
          <p:cNvSpPr/>
          <p:nvPr/>
        </p:nvSpPr>
        <p:spPr>
          <a:xfrm>
            <a:off x="0" y="5770879"/>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sz="4000" dirty="0">
                <a:solidFill>
                  <a:schemeClr val="bg1"/>
                </a:solidFill>
              </a:rPr>
              <a:t>5. Demonstrate the business value of Power Automate</a:t>
            </a:r>
          </a:p>
        </p:txBody>
      </p:sp>
      <p:sp>
        <p:nvSpPr>
          <p:cNvPr id="5" name="Oval 4">
            <a:extLst>
              <a:ext uri="{FF2B5EF4-FFF2-40B4-BE49-F238E27FC236}">
                <a16:creationId xmlns:a16="http://schemas.microsoft.com/office/drawing/2014/main" id="{102F6A79-30E5-4047-83DF-1DF3EF0935B1}"/>
              </a:ext>
            </a:extLst>
          </p:cNvPr>
          <p:cNvSpPr/>
          <p:nvPr/>
        </p:nvSpPr>
        <p:spPr>
          <a:xfrm>
            <a:off x="11287760" y="182880"/>
            <a:ext cx="690880" cy="6908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tx1"/>
                </a:solidFill>
              </a:rPr>
              <a:t>15-20%</a:t>
            </a:r>
          </a:p>
        </p:txBody>
      </p:sp>
    </p:spTree>
    <p:extLst>
      <p:ext uri="{BB962C8B-B14F-4D97-AF65-F5344CB8AC3E}">
        <p14:creationId xmlns:p14="http://schemas.microsoft.com/office/powerpoint/2010/main" val="383003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1CBC0EE1-14BA-664E-8DB2-D412843BAE56}"/>
              </a:ext>
            </a:extLst>
          </p:cNvPr>
          <p:cNvSpPr/>
          <p:nvPr/>
        </p:nvSpPr>
        <p:spPr>
          <a:xfrm>
            <a:off x="7640475" y="3851002"/>
            <a:ext cx="446635" cy="446635"/>
          </a:xfrm>
          <a:prstGeom prst="ellipse">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solidFill>
                  <a:schemeClr val="bg1"/>
                </a:solidFill>
              </a:rPr>
              <a:t>20-25%</a:t>
            </a:r>
          </a:p>
        </p:txBody>
      </p:sp>
      <p:sp>
        <p:nvSpPr>
          <p:cNvPr id="20" name="Oval 19">
            <a:extLst>
              <a:ext uri="{FF2B5EF4-FFF2-40B4-BE49-F238E27FC236}">
                <a16:creationId xmlns:a16="http://schemas.microsoft.com/office/drawing/2014/main" id="{03B9E8E5-BCA9-2E49-9FB7-B8C539C26EDB}"/>
              </a:ext>
            </a:extLst>
          </p:cNvPr>
          <p:cNvSpPr/>
          <p:nvPr/>
        </p:nvSpPr>
        <p:spPr>
          <a:xfrm>
            <a:off x="7640475" y="794833"/>
            <a:ext cx="446635" cy="446635"/>
          </a:xfrm>
          <a:prstGeom prst="ellipse">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solidFill>
                  <a:schemeClr val="bg1"/>
                </a:solidFill>
              </a:rPr>
              <a:t>15-20%</a:t>
            </a:r>
          </a:p>
        </p:txBody>
      </p:sp>
      <p:sp>
        <p:nvSpPr>
          <p:cNvPr id="21" name="Oval 20">
            <a:extLst>
              <a:ext uri="{FF2B5EF4-FFF2-40B4-BE49-F238E27FC236}">
                <a16:creationId xmlns:a16="http://schemas.microsoft.com/office/drawing/2014/main" id="{BB42FA4F-6483-9446-B7C5-0703EC1CB53B}"/>
              </a:ext>
            </a:extLst>
          </p:cNvPr>
          <p:cNvSpPr/>
          <p:nvPr/>
        </p:nvSpPr>
        <p:spPr>
          <a:xfrm>
            <a:off x="3573067" y="795216"/>
            <a:ext cx="446635" cy="446635"/>
          </a:xfrm>
          <a:prstGeom prst="ellipse">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solidFill>
                  <a:schemeClr val="bg1"/>
                </a:solidFill>
              </a:rPr>
              <a:t>20-25%</a:t>
            </a:r>
          </a:p>
        </p:txBody>
      </p:sp>
      <p:sp>
        <p:nvSpPr>
          <p:cNvPr id="22" name="Oval 21">
            <a:extLst>
              <a:ext uri="{FF2B5EF4-FFF2-40B4-BE49-F238E27FC236}">
                <a16:creationId xmlns:a16="http://schemas.microsoft.com/office/drawing/2014/main" id="{537834A5-BAAD-F04D-8132-7BCD803D53B3}"/>
              </a:ext>
            </a:extLst>
          </p:cNvPr>
          <p:cNvSpPr/>
          <p:nvPr/>
        </p:nvSpPr>
        <p:spPr>
          <a:xfrm>
            <a:off x="3573067" y="3851002"/>
            <a:ext cx="446635" cy="446635"/>
          </a:xfrm>
          <a:prstGeom prst="ellipse">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solidFill>
                  <a:schemeClr val="bg1"/>
                </a:solidFill>
              </a:rPr>
              <a:t>20-25%</a:t>
            </a:r>
          </a:p>
        </p:txBody>
      </p:sp>
      <p:sp>
        <p:nvSpPr>
          <p:cNvPr id="23" name="Oval 22">
            <a:extLst>
              <a:ext uri="{FF2B5EF4-FFF2-40B4-BE49-F238E27FC236}">
                <a16:creationId xmlns:a16="http://schemas.microsoft.com/office/drawing/2014/main" id="{4E3439E9-F09C-4F46-A1CD-2177414D9475}"/>
              </a:ext>
            </a:extLst>
          </p:cNvPr>
          <p:cNvSpPr/>
          <p:nvPr/>
        </p:nvSpPr>
        <p:spPr>
          <a:xfrm>
            <a:off x="11721512" y="794833"/>
            <a:ext cx="446635" cy="446635"/>
          </a:xfrm>
          <a:prstGeom prst="ellipse">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a:solidFill>
                  <a:schemeClr val="bg1"/>
                </a:solidFill>
              </a:rPr>
              <a:t>15-20%</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Skills Measured</a:t>
            </a:r>
          </a:p>
        </p:txBody>
      </p:sp>
      <p:graphicFrame>
        <p:nvGraphicFramePr>
          <p:cNvPr id="3" name="Table 2">
            <a:extLst>
              <a:ext uri="{FF2B5EF4-FFF2-40B4-BE49-F238E27FC236}">
                <a16:creationId xmlns:a16="http://schemas.microsoft.com/office/drawing/2014/main" id="{9B3AAE07-F751-A048-9DCE-708DDFFF0239}"/>
              </a:ext>
            </a:extLst>
          </p:cNvPr>
          <p:cNvGraphicFramePr>
            <a:graphicFrameLocks noGrp="1"/>
          </p:cNvGraphicFramePr>
          <p:nvPr>
            <p:extLst>
              <p:ext uri="{D42A27DB-BD31-4B8C-83A1-F6EECF244321}">
                <p14:modId xmlns:p14="http://schemas.microsoft.com/office/powerpoint/2010/main" val="3408119773"/>
              </p:ext>
            </p:extLst>
          </p:nvPr>
        </p:nvGraphicFramePr>
        <p:xfrm>
          <a:off x="0" y="778932"/>
          <a:ext cx="12192000" cy="605705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793671696"/>
                    </a:ext>
                  </a:extLst>
                </a:gridCol>
                <a:gridCol w="4064000">
                  <a:extLst>
                    <a:ext uri="{9D8B030D-6E8A-4147-A177-3AD203B41FA5}">
                      <a16:colId xmlns:a16="http://schemas.microsoft.com/office/drawing/2014/main" val="1240953478"/>
                    </a:ext>
                  </a:extLst>
                </a:gridCol>
                <a:gridCol w="4064000">
                  <a:extLst>
                    <a:ext uri="{9D8B030D-6E8A-4147-A177-3AD203B41FA5}">
                      <a16:colId xmlns:a16="http://schemas.microsoft.com/office/drawing/2014/main" val="89646988"/>
                    </a:ext>
                  </a:extLst>
                </a:gridCol>
              </a:tblGrid>
              <a:tr h="3039534">
                <a:tc>
                  <a:txBody>
                    <a:bodyPr/>
                    <a:lstStyle/>
                    <a:p>
                      <a:r>
                        <a:rPr lang="en-GB" sz="1200" b="1" dirty="0">
                          <a:solidFill>
                            <a:srgbClr val="0070C0"/>
                          </a:solidFill>
                        </a:rPr>
                        <a:t>1. Understand the business value of Power </a:t>
                      </a:r>
                      <a:r>
                        <a:rPr lang="en-GB" sz="1200" b="1" u="sng" dirty="0">
                          <a:solidFill>
                            <a:srgbClr val="0070C0"/>
                          </a:solidFill>
                        </a:rPr>
                        <a:t>Platform</a:t>
                      </a:r>
                    </a:p>
                    <a:p>
                      <a:endParaRPr lang="en-GB" sz="900" b="1" dirty="0">
                        <a:solidFill>
                          <a:schemeClr val="tx1">
                            <a:lumMod val="85000"/>
                            <a:lumOff val="15000"/>
                          </a:schemeClr>
                        </a:solidFill>
                      </a:endParaRPr>
                    </a:p>
                    <a:p>
                      <a:r>
                        <a:rPr lang="en-GB" sz="900" b="1" dirty="0">
                          <a:solidFill>
                            <a:schemeClr val="tx1">
                              <a:lumMod val="85000"/>
                              <a:lumOff val="15000"/>
                            </a:schemeClr>
                          </a:solidFill>
                        </a:rPr>
                        <a:t>Describe the value of Power Platform applications</a:t>
                      </a:r>
                    </a:p>
                    <a:p>
                      <a:pPr marL="171450" indent="-171450">
                        <a:buFont typeface="Arial" panose="020B0604020202020204" pitchFamily="34" charset="0"/>
                        <a:buChar char="•"/>
                      </a:pPr>
                      <a:r>
                        <a:rPr lang="en-GB" sz="900" b="0" dirty="0">
                          <a:solidFill>
                            <a:schemeClr val="tx1">
                              <a:lumMod val="85000"/>
                              <a:lumOff val="15000"/>
                            </a:schemeClr>
                          </a:solidFill>
                        </a:rPr>
                        <a:t>analyze data by using </a:t>
                      </a:r>
                      <a:r>
                        <a:rPr lang="en-GB" sz="900" b="0" dirty="0">
                          <a:solidFill>
                            <a:schemeClr val="tx1">
                              <a:lumMod val="85000"/>
                              <a:lumOff val="15000"/>
                            </a:schemeClr>
                          </a:solidFill>
                          <a:highlight>
                            <a:srgbClr val="FFFF00"/>
                          </a:highlight>
                        </a:rPr>
                        <a:t>Power BI</a:t>
                      </a:r>
                    </a:p>
                    <a:p>
                      <a:pPr marL="171450" indent="-171450">
                        <a:buFont typeface="Arial" panose="020B0604020202020204" pitchFamily="34" charset="0"/>
                        <a:buChar char="•"/>
                      </a:pPr>
                      <a:r>
                        <a:rPr lang="en-GB" sz="900" b="0" dirty="0">
                          <a:solidFill>
                            <a:schemeClr val="tx1">
                              <a:lumMod val="85000"/>
                              <a:lumOff val="15000"/>
                            </a:schemeClr>
                          </a:solidFill>
                        </a:rPr>
                        <a:t>act with </a:t>
                      </a:r>
                      <a:r>
                        <a:rPr lang="en-GB" sz="900" b="0" dirty="0">
                          <a:solidFill>
                            <a:schemeClr val="tx1">
                              <a:lumMod val="85000"/>
                              <a:lumOff val="15000"/>
                            </a:schemeClr>
                          </a:solidFill>
                          <a:highlight>
                            <a:srgbClr val="FFFF00"/>
                          </a:highlight>
                        </a:rPr>
                        <a:t>Power Apps</a:t>
                      </a:r>
                    </a:p>
                    <a:p>
                      <a:pPr marL="171450" indent="-171450">
                        <a:buFont typeface="Arial" panose="020B0604020202020204" pitchFamily="34" charset="0"/>
                        <a:buChar char="•"/>
                      </a:pPr>
                      <a:r>
                        <a:rPr lang="en-GB" sz="900" b="0" dirty="0">
                          <a:solidFill>
                            <a:schemeClr val="tx1">
                              <a:lumMod val="85000"/>
                              <a:lumOff val="15000"/>
                            </a:schemeClr>
                          </a:solidFill>
                        </a:rPr>
                        <a:t>build solutions that use </a:t>
                      </a:r>
                      <a:r>
                        <a:rPr lang="en-GB" sz="900" b="0" dirty="0">
                          <a:solidFill>
                            <a:schemeClr val="tx1">
                              <a:lumMod val="85000"/>
                              <a:lumOff val="15000"/>
                            </a:schemeClr>
                          </a:solidFill>
                          <a:highlight>
                            <a:srgbClr val="FFFF00"/>
                          </a:highlight>
                        </a:rPr>
                        <a:t>Common Data Service (CDS)</a:t>
                      </a:r>
                    </a:p>
                    <a:p>
                      <a:pPr marL="171450" indent="-171450">
                        <a:buFont typeface="Arial" panose="020B0604020202020204" pitchFamily="34" charset="0"/>
                        <a:buChar char="•"/>
                      </a:pPr>
                      <a:r>
                        <a:rPr lang="en-GB" sz="900" b="0" dirty="0">
                          <a:solidFill>
                            <a:schemeClr val="tx1">
                              <a:lumMod val="85000"/>
                              <a:lumOff val="15000"/>
                            </a:schemeClr>
                          </a:solidFill>
                        </a:rPr>
                        <a:t>automate with </a:t>
                      </a:r>
                      <a:r>
                        <a:rPr lang="en-GB" sz="900" b="0" dirty="0">
                          <a:solidFill>
                            <a:schemeClr val="tx1">
                              <a:lumMod val="85000"/>
                              <a:lumOff val="15000"/>
                            </a:schemeClr>
                          </a:solidFill>
                          <a:highlight>
                            <a:srgbClr val="FFFF00"/>
                          </a:highlight>
                        </a:rPr>
                        <a:t>Power Automate</a:t>
                      </a:r>
                    </a:p>
                    <a:p>
                      <a:pPr marL="171450" indent="-171450">
                        <a:buFont typeface="Arial" panose="020B0604020202020204" pitchFamily="34" charset="0"/>
                        <a:buChar char="•"/>
                      </a:pPr>
                      <a:r>
                        <a:rPr lang="en-GB" sz="900" b="0" dirty="0">
                          <a:solidFill>
                            <a:schemeClr val="tx1">
                              <a:lumMod val="85000"/>
                              <a:lumOff val="15000"/>
                            </a:schemeClr>
                          </a:solidFill>
                        </a:rPr>
                        <a:t>interoperate with </a:t>
                      </a:r>
                      <a:r>
                        <a:rPr lang="en-GB" sz="900" b="0" dirty="0">
                          <a:solidFill>
                            <a:schemeClr val="tx1">
                              <a:lumMod val="85000"/>
                              <a:lumOff val="15000"/>
                            </a:schemeClr>
                          </a:solidFill>
                          <a:highlight>
                            <a:srgbClr val="FFFF00"/>
                          </a:highlight>
                        </a:rPr>
                        <a:t>external systems</a:t>
                      </a:r>
                      <a:r>
                        <a:rPr lang="en-GB" sz="900" b="0" dirty="0">
                          <a:solidFill>
                            <a:schemeClr val="tx1">
                              <a:lumMod val="85000"/>
                              <a:lumOff val="15000"/>
                            </a:schemeClr>
                          </a:solidFill>
                        </a:rPr>
                        <a:t> and </a:t>
                      </a:r>
                      <a:r>
                        <a:rPr lang="en-GB" sz="900" b="0" dirty="0">
                          <a:solidFill>
                            <a:schemeClr val="tx1">
                              <a:lumMod val="85000"/>
                              <a:lumOff val="15000"/>
                            </a:schemeClr>
                          </a:solidFill>
                          <a:highlight>
                            <a:srgbClr val="FFFF00"/>
                          </a:highlight>
                        </a:rPr>
                        <a:t>data</a:t>
                      </a:r>
                    </a:p>
                    <a:p>
                      <a:endParaRPr lang="en-GB" sz="900" b="0" dirty="0">
                        <a:solidFill>
                          <a:schemeClr val="tx1">
                            <a:lumMod val="85000"/>
                            <a:lumOff val="15000"/>
                          </a:schemeClr>
                        </a:solidFill>
                      </a:endParaRPr>
                    </a:p>
                    <a:p>
                      <a:r>
                        <a:rPr lang="en-GB" sz="900" b="1" dirty="0">
                          <a:solidFill>
                            <a:schemeClr val="tx1">
                              <a:lumMod val="85000"/>
                              <a:lumOff val="15000"/>
                            </a:schemeClr>
                          </a:solidFill>
                        </a:rPr>
                        <a:t>Describe the value of connecting business solutions</a:t>
                      </a:r>
                    </a:p>
                    <a:p>
                      <a:pPr marL="171450" indent="-171450">
                        <a:buFont typeface="Arial" panose="020B0604020202020204" pitchFamily="34" charset="0"/>
                        <a:buChar char="•"/>
                      </a:pPr>
                      <a:r>
                        <a:rPr lang="en-GB" sz="900" b="0" dirty="0">
                          <a:solidFill>
                            <a:schemeClr val="tx1">
                              <a:lumMod val="85000"/>
                              <a:lumOff val="15000"/>
                            </a:schemeClr>
                          </a:solidFill>
                          <a:highlight>
                            <a:srgbClr val="FFFF00"/>
                          </a:highlight>
                        </a:rPr>
                        <a:t>Dynamics 365</a:t>
                      </a:r>
                      <a:r>
                        <a:rPr lang="en-GB" sz="900" b="0" dirty="0">
                          <a:solidFill>
                            <a:schemeClr val="tx1">
                              <a:lumMod val="85000"/>
                              <a:lumOff val="15000"/>
                            </a:schemeClr>
                          </a:solidFill>
                        </a:rPr>
                        <a:t>, </a:t>
                      </a:r>
                      <a:r>
                        <a:rPr lang="en-GB" sz="900" b="0" dirty="0">
                          <a:solidFill>
                            <a:schemeClr val="tx1">
                              <a:lumMod val="85000"/>
                              <a:lumOff val="15000"/>
                            </a:schemeClr>
                          </a:solidFill>
                          <a:highlight>
                            <a:srgbClr val="FFFF00"/>
                          </a:highlight>
                        </a:rPr>
                        <a:t>Microsoft 365</a:t>
                      </a:r>
                      <a:r>
                        <a:rPr lang="en-GB" sz="900" b="0" dirty="0">
                          <a:solidFill>
                            <a:schemeClr val="tx1">
                              <a:lumMod val="85000"/>
                              <a:lumOff val="15000"/>
                            </a:schemeClr>
                          </a:solidFill>
                        </a:rPr>
                        <a:t>, </a:t>
                      </a:r>
                      <a:r>
                        <a:rPr lang="en-GB" sz="900" b="0" dirty="0">
                          <a:solidFill>
                            <a:schemeClr val="tx1">
                              <a:lumMod val="85000"/>
                              <a:lumOff val="15000"/>
                            </a:schemeClr>
                          </a:solidFill>
                          <a:highlight>
                            <a:srgbClr val="FFFF00"/>
                          </a:highlight>
                        </a:rPr>
                        <a:t>Microsoft </a:t>
                      </a:r>
                      <a:r>
                        <a:rPr lang="en-GB" sz="900" b="0" kern="1200" dirty="0">
                          <a:solidFill>
                            <a:schemeClr val="tx1">
                              <a:lumMod val="85000"/>
                              <a:lumOff val="15000"/>
                            </a:schemeClr>
                          </a:solidFill>
                          <a:highlight>
                            <a:srgbClr val="FFFF00"/>
                          </a:highlight>
                          <a:latin typeface="+mn-lt"/>
                          <a:ea typeface="+mn-ea"/>
                          <a:cs typeface="+mn-cs"/>
                        </a:rPr>
                        <a:t>Azure</a:t>
                      </a:r>
                      <a:r>
                        <a:rPr lang="en-GB" sz="900" b="0" kern="1200" dirty="0">
                          <a:solidFill>
                            <a:schemeClr val="tx1">
                              <a:lumMod val="85000"/>
                              <a:lumOff val="15000"/>
                            </a:schemeClr>
                          </a:solidFill>
                          <a:latin typeface="+mn-lt"/>
                          <a:ea typeface="+mn-ea"/>
                          <a:cs typeface="+mn-cs"/>
                        </a:rPr>
                        <a:t>, </a:t>
                      </a:r>
                      <a:r>
                        <a:rPr lang="en-GB" sz="900" b="0" kern="1200" dirty="0">
                          <a:solidFill>
                            <a:schemeClr val="tx1">
                              <a:lumMod val="85000"/>
                              <a:lumOff val="15000"/>
                            </a:schemeClr>
                          </a:solidFill>
                          <a:highlight>
                            <a:srgbClr val="FFFF00"/>
                          </a:highlight>
                          <a:latin typeface="+mn-lt"/>
                          <a:ea typeface="+mn-ea"/>
                          <a:cs typeface="+mn-cs"/>
                        </a:rPr>
                        <a:t>third-party services</a:t>
                      </a:r>
                      <a:r>
                        <a:rPr lang="en-GB" sz="900" b="0" kern="1200" dirty="0">
                          <a:solidFill>
                            <a:schemeClr val="tx1">
                              <a:lumMod val="85000"/>
                              <a:lumOff val="15000"/>
                            </a:schemeClr>
                          </a:solidFill>
                          <a:latin typeface="+mn-lt"/>
                          <a:ea typeface="+mn-ea"/>
                          <a:cs typeface="+mn-cs"/>
                        </a:rPr>
                        <a:t> and </a:t>
                      </a:r>
                      <a:r>
                        <a:rPr lang="en-GB" sz="900" b="0" kern="1200" dirty="0">
                          <a:solidFill>
                            <a:schemeClr val="tx1">
                              <a:lumMod val="85000"/>
                              <a:lumOff val="15000"/>
                            </a:schemeClr>
                          </a:solidFill>
                          <a:highlight>
                            <a:srgbClr val="FFFF00"/>
                          </a:highlight>
                          <a:latin typeface="+mn-lt"/>
                          <a:ea typeface="+mn-ea"/>
                          <a:cs typeface="+mn-cs"/>
                        </a:rPr>
                        <a:t>apps</a:t>
                      </a:r>
                    </a:p>
                    <a:p>
                      <a:pPr marL="0" indent="0">
                        <a:buFont typeface="Arial" panose="020B0604020202020204" pitchFamily="34" charset="0"/>
                        <a:buNone/>
                      </a:pPr>
                      <a:endParaRPr lang="en-GB" sz="900" b="1" kern="1200" dirty="0">
                        <a:solidFill>
                          <a:schemeClr val="tx1">
                            <a:lumMod val="85000"/>
                            <a:lumOff val="15000"/>
                          </a:schemeClr>
                        </a:solidFill>
                        <a:latin typeface="+mn-lt"/>
                        <a:ea typeface="+mn-ea"/>
                        <a:cs typeface="+mn-cs"/>
                      </a:endParaRPr>
                    </a:p>
                    <a:p>
                      <a:r>
                        <a:rPr lang="en-GB" sz="900" b="1" kern="1200" dirty="0">
                          <a:solidFill>
                            <a:schemeClr val="tx1">
                              <a:lumMod val="85000"/>
                              <a:lumOff val="15000"/>
                            </a:schemeClr>
                          </a:solidFill>
                          <a:latin typeface="+mn-lt"/>
                          <a:ea typeface="+mn-ea"/>
                          <a:cs typeface="+mn-cs"/>
                        </a:rPr>
                        <a:t>Understand Power Platform administration and security </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understand how Power Platform implements </a:t>
                      </a:r>
                      <a:r>
                        <a:rPr lang="en-GB" sz="900" b="0" kern="1200" dirty="0">
                          <a:solidFill>
                            <a:schemeClr val="tx1">
                              <a:lumMod val="85000"/>
                              <a:lumOff val="15000"/>
                            </a:schemeClr>
                          </a:solidFill>
                          <a:highlight>
                            <a:srgbClr val="FFFF00"/>
                          </a:highlight>
                          <a:latin typeface="+mn-lt"/>
                          <a:ea typeface="+mn-ea"/>
                          <a:cs typeface="+mn-cs"/>
                        </a:rPr>
                        <a:t>security</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understand Power Platform as a </a:t>
                      </a:r>
                      <a:r>
                        <a:rPr lang="en-GB" sz="900" b="0" kern="1200" dirty="0">
                          <a:solidFill>
                            <a:schemeClr val="tx1">
                              <a:lumMod val="85000"/>
                              <a:lumOff val="15000"/>
                            </a:schemeClr>
                          </a:solidFill>
                          <a:highlight>
                            <a:srgbClr val="FFFF00"/>
                          </a:highlight>
                          <a:latin typeface="+mn-lt"/>
                          <a:ea typeface="+mn-ea"/>
                          <a:cs typeface="+mn-cs"/>
                        </a:rPr>
                        <a:t>service</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how to manage </a:t>
                      </a:r>
                      <a:r>
                        <a:rPr lang="en-GB" sz="900" b="0" kern="1200" dirty="0">
                          <a:solidFill>
                            <a:schemeClr val="tx1">
                              <a:lumMod val="85000"/>
                              <a:lumOff val="15000"/>
                            </a:schemeClr>
                          </a:solidFill>
                          <a:highlight>
                            <a:srgbClr val="FFFF00"/>
                          </a:highlight>
                          <a:latin typeface="+mn-lt"/>
                          <a:ea typeface="+mn-ea"/>
                          <a:cs typeface="+mn-cs"/>
                        </a:rPr>
                        <a:t>apps and users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a:t>
                      </a:r>
                      <a:r>
                        <a:rPr lang="en-GB" sz="900" b="0" kern="1200" dirty="0">
                          <a:solidFill>
                            <a:schemeClr val="tx1">
                              <a:lumMod val="85000"/>
                              <a:lumOff val="15000"/>
                            </a:schemeClr>
                          </a:solidFill>
                          <a:highlight>
                            <a:srgbClr val="FFFF00"/>
                          </a:highlight>
                          <a:latin typeface="+mn-lt"/>
                          <a:ea typeface="+mn-ea"/>
                          <a:cs typeface="+mn-cs"/>
                        </a:rPr>
                        <a:t>admin centers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understand how the platform supports </a:t>
                      </a:r>
                      <a:r>
                        <a:rPr lang="en-GB" sz="900" b="0" kern="1200" dirty="0">
                          <a:solidFill>
                            <a:schemeClr val="tx1">
                              <a:lumMod val="85000"/>
                              <a:lumOff val="15000"/>
                            </a:schemeClr>
                          </a:solidFill>
                          <a:highlight>
                            <a:srgbClr val="FFFF00"/>
                          </a:highlight>
                          <a:latin typeface="+mn-lt"/>
                          <a:ea typeface="+mn-ea"/>
                          <a:cs typeface="+mn-cs"/>
                        </a:rPr>
                        <a:t>compliance</a:t>
                      </a:r>
                    </a:p>
                    <a:p>
                      <a:endParaRPr lang="en-GB" sz="1100" b="0" dirty="0">
                        <a:solidFill>
                          <a:schemeClr val="tx1">
                            <a:lumMod val="85000"/>
                            <a:lumOff val="15000"/>
                          </a:schemeClr>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1" kern="1200" dirty="0">
                          <a:solidFill>
                            <a:srgbClr val="0070C0"/>
                          </a:solidFill>
                          <a:latin typeface="+mn-lt"/>
                          <a:ea typeface="+mn-ea"/>
                          <a:cs typeface="+mn-cs"/>
                        </a:rPr>
                        <a:t>3. Demonstrate the business value of Power BI</a:t>
                      </a:r>
                    </a:p>
                    <a:p>
                      <a:endParaRPr lang="en-GB" sz="900" b="0" kern="1200" dirty="0">
                        <a:solidFill>
                          <a:schemeClr val="tx1">
                            <a:lumMod val="85000"/>
                            <a:lumOff val="15000"/>
                          </a:schemeClr>
                        </a:solidFill>
                        <a:latin typeface="+mn-lt"/>
                        <a:ea typeface="+mn-ea"/>
                        <a:cs typeface="+mn-cs"/>
                      </a:endParaRPr>
                    </a:p>
                    <a:p>
                      <a:r>
                        <a:rPr lang="en-GB" sz="900" b="1" kern="1200" dirty="0">
                          <a:solidFill>
                            <a:schemeClr val="tx1">
                              <a:lumMod val="85000"/>
                              <a:lumOff val="15000"/>
                            </a:schemeClr>
                          </a:solidFill>
                          <a:latin typeface="+mn-lt"/>
                          <a:ea typeface="+mn-ea"/>
                          <a:cs typeface="+mn-cs"/>
                        </a:rPr>
                        <a:t>Understand common components in Power BI</a:t>
                      </a:r>
                      <a:endParaRPr lang="en-GB" sz="900" b="0" kern="1200" dirty="0">
                        <a:solidFill>
                          <a:schemeClr val="tx1">
                            <a:lumMod val="85000"/>
                            <a:lumOff val="15000"/>
                          </a:schemeClr>
                        </a:solidFill>
                        <a:latin typeface="+mn-lt"/>
                        <a:ea typeface="+mn-ea"/>
                        <a:cs typeface="+mn-cs"/>
                      </a:endParaRP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identify and describe uses for </a:t>
                      </a:r>
                      <a:r>
                        <a:rPr lang="en-GB" sz="900" b="0" kern="1200" dirty="0">
                          <a:solidFill>
                            <a:schemeClr val="tx1">
                              <a:lumMod val="85000"/>
                              <a:lumOff val="15000"/>
                            </a:schemeClr>
                          </a:solidFill>
                          <a:highlight>
                            <a:srgbClr val="FFFF00"/>
                          </a:highlight>
                          <a:latin typeface="+mn-lt"/>
                          <a:ea typeface="+mn-ea"/>
                          <a:cs typeface="+mn-cs"/>
                        </a:rPr>
                        <a:t>visualization controls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types of </a:t>
                      </a:r>
                      <a:r>
                        <a:rPr lang="en-GB" sz="900" b="0" kern="1200" dirty="0">
                          <a:solidFill>
                            <a:schemeClr val="tx1">
                              <a:lumMod val="85000"/>
                              <a:lumOff val="15000"/>
                            </a:schemeClr>
                          </a:solidFill>
                          <a:highlight>
                            <a:srgbClr val="FFFF00"/>
                          </a:highlight>
                          <a:latin typeface="+mn-lt"/>
                          <a:ea typeface="+mn-ea"/>
                          <a:cs typeface="+mn-cs"/>
                        </a:rPr>
                        <a:t>filters </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a:t>
                      </a:r>
                      <a:r>
                        <a:rPr lang="en-GB" sz="900" b="0" kern="1200" dirty="0">
                          <a:solidFill>
                            <a:schemeClr val="tx1">
                              <a:lumMod val="85000"/>
                              <a:lumOff val="15000"/>
                            </a:schemeClr>
                          </a:solidFill>
                          <a:highlight>
                            <a:srgbClr val="FFFF00"/>
                          </a:highlight>
                          <a:latin typeface="+mn-lt"/>
                          <a:ea typeface="+mn-ea"/>
                          <a:cs typeface="+mn-cs"/>
                        </a:rPr>
                        <a:t>Tabs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custom visuals</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compare and contrast </a:t>
                      </a:r>
                      <a:r>
                        <a:rPr lang="en-US" sz="900" b="0" kern="1200" dirty="0">
                          <a:solidFill>
                            <a:schemeClr val="tx1">
                              <a:lumMod val="85000"/>
                              <a:lumOff val="15000"/>
                            </a:schemeClr>
                          </a:solidFill>
                          <a:highlight>
                            <a:srgbClr val="FFFF00"/>
                          </a:highlight>
                          <a:latin typeface="+mn-lt"/>
                          <a:ea typeface="+mn-ea"/>
                          <a:cs typeface="+mn-cs"/>
                        </a:rPr>
                        <a:t>dashboards</a:t>
                      </a:r>
                      <a:r>
                        <a:rPr lang="en-US" sz="900" b="0" kern="1200" dirty="0">
                          <a:solidFill>
                            <a:schemeClr val="tx1">
                              <a:lumMod val="85000"/>
                              <a:lumOff val="15000"/>
                            </a:schemeClr>
                          </a:solidFill>
                          <a:latin typeface="+mn-lt"/>
                          <a:ea typeface="+mn-ea"/>
                          <a:cs typeface="+mn-cs"/>
                        </a:rPr>
                        <a:t> and </a:t>
                      </a:r>
                      <a:r>
                        <a:rPr lang="en-US" sz="900" b="0" kern="1200" dirty="0">
                          <a:solidFill>
                            <a:schemeClr val="tx1">
                              <a:lumMod val="85000"/>
                              <a:lumOff val="15000"/>
                            </a:schemeClr>
                          </a:solidFill>
                          <a:highlight>
                            <a:srgbClr val="FFFF00"/>
                          </a:highlight>
                          <a:latin typeface="+mn-lt"/>
                          <a:ea typeface="+mn-ea"/>
                          <a:cs typeface="+mn-cs"/>
                        </a:rPr>
                        <a:t>workspaces</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compare and contrast </a:t>
                      </a:r>
                      <a:r>
                        <a:rPr lang="en-US" sz="900" b="0" kern="1200" dirty="0">
                          <a:solidFill>
                            <a:schemeClr val="tx1">
                              <a:lumMod val="85000"/>
                              <a:lumOff val="15000"/>
                            </a:schemeClr>
                          </a:solidFill>
                          <a:highlight>
                            <a:srgbClr val="FFFF00"/>
                          </a:highlight>
                          <a:latin typeface="+mn-lt"/>
                          <a:ea typeface="+mn-ea"/>
                          <a:cs typeface="+mn-cs"/>
                        </a:rPr>
                        <a:t>Power BI Desktop</a:t>
                      </a:r>
                      <a:r>
                        <a:rPr lang="en-US" sz="900" b="0" kern="1200" dirty="0">
                          <a:solidFill>
                            <a:schemeClr val="tx1">
                              <a:lumMod val="85000"/>
                              <a:lumOff val="15000"/>
                            </a:schemeClr>
                          </a:solidFill>
                          <a:latin typeface="+mn-lt"/>
                          <a:ea typeface="+mn-ea"/>
                          <a:cs typeface="+mn-cs"/>
                        </a:rPr>
                        <a:t> and </a:t>
                      </a:r>
                      <a:r>
                        <a:rPr lang="en-US" sz="900" b="0" kern="1200" dirty="0">
                          <a:solidFill>
                            <a:schemeClr val="tx1">
                              <a:lumMod val="85000"/>
                              <a:lumOff val="15000"/>
                            </a:schemeClr>
                          </a:solidFill>
                          <a:highlight>
                            <a:srgbClr val="FFFF00"/>
                          </a:highlight>
                          <a:latin typeface="+mn-lt"/>
                          <a:ea typeface="+mn-ea"/>
                          <a:cs typeface="+mn-cs"/>
                        </a:rPr>
                        <a:t>Power BI Service</a:t>
                      </a:r>
                    </a:p>
                    <a:p>
                      <a:pPr marL="171450" indent="-171450">
                        <a:buFont typeface="Arial" panose="020B0604020202020204" pitchFamily="34" charset="0"/>
                        <a:buChar char="•"/>
                      </a:pPr>
                      <a:endParaRPr lang="en-US" sz="900" b="0" kern="1200" dirty="0">
                        <a:solidFill>
                          <a:schemeClr val="tx1">
                            <a:lumMod val="85000"/>
                            <a:lumOff val="15000"/>
                          </a:schemeClr>
                        </a:solidFill>
                        <a:latin typeface="+mn-lt"/>
                        <a:ea typeface="+mn-ea"/>
                        <a:cs typeface="+mn-cs"/>
                      </a:endParaRPr>
                    </a:p>
                    <a:p>
                      <a:r>
                        <a:rPr lang="en-US" sz="900" b="1" kern="1200" dirty="0">
                          <a:solidFill>
                            <a:schemeClr val="tx1">
                              <a:lumMod val="85000"/>
                              <a:lumOff val="15000"/>
                            </a:schemeClr>
                          </a:solidFill>
                          <a:latin typeface="+mn-lt"/>
                          <a:ea typeface="+mn-ea"/>
                          <a:cs typeface="+mn-cs"/>
                        </a:rPr>
                        <a:t>Connect to and consume data</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combine multiple </a:t>
                      </a:r>
                      <a:r>
                        <a:rPr lang="en-US" sz="900" b="0" kern="1200" dirty="0">
                          <a:solidFill>
                            <a:schemeClr val="tx1">
                              <a:lumMod val="85000"/>
                              <a:lumOff val="15000"/>
                            </a:schemeClr>
                          </a:solidFill>
                          <a:highlight>
                            <a:srgbClr val="FFFF00"/>
                          </a:highlight>
                          <a:latin typeface="+mn-lt"/>
                          <a:ea typeface="+mn-ea"/>
                          <a:cs typeface="+mn-cs"/>
                        </a:rPr>
                        <a:t>data sources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clean</a:t>
                      </a:r>
                      <a:r>
                        <a:rPr lang="en-US" sz="900" b="0" kern="1200" dirty="0">
                          <a:solidFill>
                            <a:schemeClr val="tx1">
                              <a:lumMod val="85000"/>
                              <a:lumOff val="15000"/>
                            </a:schemeClr>
                          </a:solidFill>
                          <a:latin typeface="+mn-lt"/>
                          <a:ea typeface="+mn-ea"/>
                          <a:cs typeface="+mn-cs"/>
                        </a:rPr>
                        <a:t> and </a:t>
                      </a:r>
                      <a:r>
                        <a:rPr lang="en-US" sz="900" b="0" kern="1200" dirty="0">
                          <a:solidFill>
                            <a:schemeClr val="tx1">
                              <a:lumMod val="85000"/>
                              <a:lumOff val="15000"/>
                            </a:schemeClr>
                          </a:solidFill>
                          <a:highlight>
                            <a:srgbClr val="FFFF00"/>
                          </a:highlight>
                          <a:latin typeface="+mn-lt"/>
                          <a:ea typeface="+mn-ea"/>
                          <a:cs typeface="+mn-cs"/>
                        </a:rPr>
                        <a:t>transform</a:t>
                      </a:r>
                      <a:r>
                        <a:rPr lang="en-US" sz="900" b="0" kern="1200" dirty="0">
                          <a:solidFill>
                            <a:schemeClr val="tx1">
                              <a:lumMod val="85000"/>
                              <a:lumOff val="15000"/>
                            </a:schemeClr>
                          </a:solidFill>
                          <a:latin typeface="+mn-lt"/>
                          <a:ea typeface="+mn-ea"/>
                          <a:cs typeface="+mn-cs"/>
                        </a:rPr>
                        <a:t> data</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describe and implement </a:t>
                      </a:r>
                      <a:r>
                        <a:rPr lang="en-US" sz="900" b="0" kern="1200" dirty="0">
                          <a:solidFill>
                            <a:schemeClr val="tx1">
                              <a:lumMod val="85000"/>
                              <a:lumOff val="15000"/>
                            </a:schemeClr>
                          </a:solidFill>
                          <a:highlight>
                            <a:srgbClr val="FFFF00"/>
                          </a:highlight>
                          <a:latin typeface="+mn-lt"/>
                          <a:ea typeface="+mn-ea"/>
                          <a:cs typeface="+mn-cs"/>
                        </a:rPr>
                        <a:t>aggregate functions</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identify available types of </a:t>
                      </a:r>
                      <a:r>
                        <a:rPr lang="en-US" sz="900" b="0" kern="1200" dirty="0">
                          <a:solidFill>
                            <a:schemeClr val="tx1">
                              <a:lumMod val="85000"/>
                              <a:lumOff val="15000"/>
                            </a:schemeClr>
                          </a:solidFill>
                          <a:highlight>
                            <a:srgbClr val="FFFF00"/>
                          </a:highlight>
                          <a:latin typeface="+mn-lt"/>
                          <a:ea typeface="+mn-ea"/>
                          <a:cs typeface="+mn-cs"/>
                        </a:rPr>
                        <a:t>data sources</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describe and consume </a:t>
                      </a:r>
                      <a:r>
                        <a:rPr lang="en-US" sz="900" b="0" kern="1200" dirty="0">
                          <a:solidFill>
                            <a:schemeClr val="tx1">
                              <a:lumMod val="85000"/>
                              <a:lumOff val="15000"/>
                            </a:schemeClr>
                          </a:solidFill>
                          <a:highlight>
                            <a:srgbClr val="FFFF00"/>
                          </a:highlight>
                          <a:latin typeface="+mn-lt"/>
                          <a:ea typeface="+mn-ea"/>
                          <a:cs typeface="+mn-cs"/>
                        </a:rPr>
                        <a:t>shared datasets</a:t>
                      </a:r>
                      <a:r>
                        <a:rPr lang="en-US" sz="900" b="0" kern="1200" dirty="0">
                          <a:solidFill>
                            <a:schemeClr val="tx1">
                              <a:lumMod val="85000"/>
                              <a:lumOff val="15000"/>
                            </a:schemeClr>
                          </a:solidFill>
                          <a:latin typeface="+mn-lt"/>
                          <a:ea typeface="+mn-ea"/>
                          <a:cs typeface="+mn-cs"/>
                        </a:rPr>
                        <a:t> and </a:t>
                      </a:r>
                      <a:r>
                        <a:rPr lang="en-US" sz="900" b="0" kern="1200" dirty="0">
                          <a:solidFill>
                            <a:schemeClr val="tx1">
                              <a:lumMod val="85000"/>
                              <a:lumOff val="15000"/>
                            </a:schemeClr>
                          </a:solidFill>
                          <a:highlight>
                            <a:srgbClr val="FFFF00"/>
                          </a:highlight>
                          <a:latin typeface="+mn-lt"/>
                          <a:ea typeface="+mn-ea"/>
                          <a:cs typeface="+mn-cs"/>
                        </a:rPr>
                        <a:t>template apps</a:t>
                      </a:r>
                    </a:p>
                    <a:p>
                      <a:endParaRPr lang="en-US" sz="900" b="1" kern="1200" dirty="0">
                        <a:solidFill>
                          <a:schemeClr val="tx1">
                            <a:lumMod val="85000"/>
                            <a:lumOff val="15000"/>
                          </a:schemeClr>
                        </a:solidFill>
                        <a:latin typeface="+mn-lt"/>
                        <a:ea typeface="+mn-ea"/>
                        <a:cs typeface="+mn-cs"/>
                      </a:endParaRPr>
                    </a:p>
                    <a:p>
                      <a:r>
                        <a:rPr lang="en-US" sz="900" b="1" kern="1200" dirty="0">
                          <a:solidFill>
                            <a:schemeClr val="tx1">
                              <a:lumMod val="85000"/>
                              <a:lumOff val="15000"/>
                            </a:schemeClr>
                          </a:solidFill>
                          <a:latin typeface="+mn-lt"/>
                          <a:ea typeface="+mn-ea"/>
                          <a:cs typeface="+mn-cs"/>
                        </a:rPr>
                        <a:t>Build a basic dashboard using Power BI</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design a </a:t>
                      </a:r>
                      <a:r>
                        <a:rPr lang="en-US" sz="900" b="0" kern="1200" dirty="0">
                          <a:solidFill>
                            <a:schemeClr val="tx1">
                              <a:lumMod val="85000"/>
                              <a:lumOff val="15000"/>
                            </a:schemeClr>
                          </a:solidFill>
                          <a:highlight>
                            <a:srgbClr val="FFFF00"/>
                          </a:highlight>
                          <a:latin typeface="+mn-lt"/>
                          <a:ea typeface="+mn-ea"/>
                          <a:cs typeface="+mn-cs"/>
                        </a:rPr>
                        <a:t>Power BI dashboard</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design data </a:t>
                      </a:r>
                      <a:r>
                        <a:rPr lang="en-US" sz="900" b="0" kern="1200" dirty="0">
                          <a:solidFill>
                            <a:schemeClr val="tx1">
                              <a:lumMod val="85000"/>
                              <a:lumOff val="15000"/>
                            </a:schemeClr>
                          </a:solidFill>
                          <a:highlight>
                            <a:srgbClr val="FFFF00"/>
                          </a:highlight>
                          <a:latin typeface="+mn-lt"/>
                          <a:ea typeface="+mn-ea"/>
                          <a:cs typeface="+mn-cs"/>
                        </a:rPr>
                        <a:t>layout</a:t>
                      </a:r>
                      <a:r>
                        <a:rPr lang="en-US" sz="900" b="0" kern="1200" dirty="0">
                          <a:solidFill>
                            <a:schemeClr val="tx1">
                              <a:lumMod val="85000"/>
                              <a:lumOff val="15000"/>
                            </a:schemeClr>
                          </a:solidFill>
                          <a:latin typeface="+mn-lt"/>
                          <a:ea typeface="+mn-ea"/>
                          <a:cs typeface="+mn-cs"/>
                        </a:rPr>
                        <a:t> and </a:t>
                      </a:r>
                      <a:r>
                        <a:rPr lang="en-US" sz="900" b="0" kern="1200" dirty="0">
                          <a:solidFill>
                            <a:schemeClr val="tx1">
                              <a:lumMod val="85000"/>
                              <a:lumOff val="15000"/>
                            </a:schemeClr>
                          </a:solidFill>
                          <a:highlight>
                            <a:srgbClr val="FFFF00"/>
                          </a:highlight>
                          <a:latin typeface="+mn-lt"/>
                          <a:ea typeface="+mn-ea"/>
                          <a:cs typeface="+mn-cs"/>
                        </a:rPr>
                        <a:t>mapping</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publish</a:t>
                      </a:r>
                      <a:r>
                        <a:rPr lang="en-US" sz="900" b="0" kern="1200" dirty="0">
                          <a:solidFill>
                            <a:schemeClr val="tx1">
                              <a:lumMod val="85000"/>
                              <a:lumOff val="15000"/>
                            </a:schemeClr>
                          </a:solidFill>
                          <a:latin typeface="+mn-lt"/>
                          <a:ea typeface="+mn-ea"/>
                          <a:cs typeface="+mn-cs"/>
                        </a:rPr>
                        <a:t> and </a:t>
                      </a:r>
                      <a:r>
                        <a:rPr lang="en-US" sz="900" b="0" kern="1200" dirty="0">
                          <a:solidFill>
                            <a:schemeClr val="tx1">
                              <a:lumMod val="85000"/>
                              <a:lumOff val="15000"/>
                            </a:schemeClr>
                          </a:solidFill>
                          <a:highlight>
                            <a:srgbClr val="FFFF00"/>
                          </a:highlight>
                          <a:latin typeface="+mn-lt"/>
                          <a:ea typeface="+mn-ea"/>
                          <a:cs typeface="+mn-cs"/>
                        </a:rPr>
                        <a:t>share</a:t>
                      </a:r>
                      <a:r>
                        <a:rPr lang="en-US" sz="900" b="0" kern="1200" dirty="0">
                          <a:solidFill>
                            <a:schemeClr val="tx1">
                              <a:lumMod val="85000"/>
                              <a:lumOff val="15000"/>
                            </a:schemeClr>
                          </a:solidFill>
                          <a:latin typeface="+mn-lt"/>
                          <a:ea typeface="+mn-ea"/>
                          <a:cs typeface="+mn-cs"/>
                        </a:rPr>
                        <a:t> reports and dashboards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US" sz="1200" b="1" kern="1200" dirty="0">
                          <a:solidFill>
                            <a:srgbClr val="0070C0"/>
                          </a:solidFill>
                          <a:latin typeface="+mn-lt"/>
                          <a:ea typeface="+mn-ea"/>
                          <a:cs typeface="+mn-cs"/>
                        </a:rPr>
                        <a:t>5. Demonstrate the business value of Power Automate</a:t>
                      </a:r>
                    </a:p>
                    <a:p>
                      <a:pPr marL="0" indent="0">
                        <a:buFont typeface="Arial" panose="020B0604020202020204" pitchFamily="34" charset="0"/>
                        <a:buNone/>
                      </a:pPr>
                      <a:endParaRPr lang="en-US" sz="900" b="0" kern="1200" dirty="0">
                        <a:solidFill>
                          <a:schemeClr val="tx1">
                            <a:lumMod val="85000"/>
                            <a:lumOff val="15000"/>
                          </a:schemeClr>
                        </a:solidFill>
                        <a:latin typeface="+mn-lt"/>
                        <a:ea typeface="+mn-ea"/>
                        <a:cs typeface="+mn-cs"/>
                      </a:endParaRPr>
                    </a:p>
                    <a:p>
                      <a:pPr marL="0" indent="0">
                        <a:buFont typeface="Arial" panose="020B0604020202020204" pitchFamily="34" charset="0"/>
                        <a:buNone/>
                      </a:pPr>
                      <a:r>
                        <a:rPr lang="en-US" sz="900" b="1" kern="1200" dirty="0">
                          <a:solidFill>
                            <a:schemeClr val="tx1">
                              <a:lumMod val="85000"/>
                              <a:lumOff val="15000"/>
                            </a:schemeClr>
                          </a:solidFill>
                          <a:latin typeface="+mn-lt"/>
                          <a:ea typeface="+mn-ea"/>
                          <a:cs typeface="+mn-cs"/>
                        </a:rPr>
                        <a:t>Understand the common components of Power Automate</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flow types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templates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connectors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triggers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conditions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expressions</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approvals</a:t>
                      </a:r>
                    </a:p>
                    <a:p>
                      <a:pPr marL="0" indent="0">
                        <a:buFont typeface="Arial" panose="020B0604020202020204" pitchFamily="34" charset="0"/>
                        <a:buNone/>
                      </a:pPr>
                      <a:endParaRPr lang="en-US" sz="900" b="0" kern="1200" dirty="0">
                        <a:solidFill>
                          <a:schemeClr val="tx1">
                            <a:lumMod val="85000"/>
                            <a:lumOff val="15000"/>
                          </a:schemeClr>
                        </a:solidFill>
                        <a:latin typeface="+mn-lt"/>
                        <a:ea typeface="+mn-ea"/>
                        <a:cs typeface="+mn-cs"/>
                      </a:endParaRPr>
                    </a:p>
                    <a:p>
                      <a:pPr marL="0" indent="0">
                        <a:buFont typeface="Arial" panose="020B0604020202020204" pitchFamily="34" charset="0"/>
                        <a:buNone/>
                      </a:pPr>
                      <a:r>
                        <a:rPr lang="en-US" sz="900" b="1" kern="1200" dirty="0">
                          <a:solidFill>
                            <a:schemeClr val="tx1">
                              <a:lumMod val="85000"/>
                              <a:lumOff val="15000"/>
                            </a:schemeClr>
                          </a:solidFill>
                          <a:latin typeface="+mn-lt"/>
                          <a:ea typeface="+mn-ea"/>
                          <a:cs typeface="+mn-cs"/>
                        </a:rPr>
                        <a:t>Build a basic flow</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create a </a:t>
                      </a:r>
                      <a:r>
                        <a:rPr lang="en-US" sz="900" b="0" kern="1200" dirty="0">
                          <a:solidFill>
                            <a:schemeClr val="tx1">
                              <a:lumMod val="85000"/>
                              <a:lumOff val="15000"/>
                            </a:schemeClr>
                          </a:solidFill>
                          <a:highlight>
                            <a:srgbClr val="FFFF00"/>
                          </a:highlight>
                          <a:latin typeface="+mn-lt"/>
                          <a:ea typeface="+mn-ea"/>
                          <a:cs typeface="+mn-cs"/>
                        </a:rPr>
                        <a:t>business process flow</a:t>
                      </a:r>
                    </a:p>
                    <a:p>
                      <a:pPr marL="171450" indent="-171450">
                        <a:buFont typeface="Arial" panose="020B0604020202020204" pitchFamily="34" charset="0"/>
                        <a:buChar char="•"/>
                      </a:pPr>
                      <a:r>
                        <a:rPr lang="en-US" sz="900" b="0" kern="1200" dirty="0">
                          <a:solidFill>
                            <a:schemeClr val="tx1">
                              <a:lumMod val="85000"/>
                              <a:lumOff val="15000"/>
                            </a:schemeClr>
                          </a:solidFill>
                          <a:latin typeface="+mn-lt"/>
                          <a:ea typeface="+mn-ea"/>
                          <a:cs typeface="+mn-cs"/>
                        </a:rPr>
                        <a:t>implement a </a:t>
                      </a:r>
                      <a:r>
                        <a:rPr lang="en-US" sz="900" b="0" kern="1200" dirty="0">
                          <a:solidFill>
                            <a:schemeClr val="tx1">
                              <a:lumMod val="85000"/>
                              <a:lumOff val="15000"/>
                            </a:schemeClr>
                          </a:solidFill>
                          <a:highlight>
                            <a:srgbClr val="FFFF00"/>
                          </a:highlight>
                          <a:latin typeface="+mn-lt"/>
                          <a:ea typeface="+mn-ea"/>
                          <a:cs typeface="+mn-cs"/>
                        </a:rPr>
                        <a:t>Power Automate template</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modify</a:t>
                      </a:r>
                      <a:r>
                        <a:rPr lang="en-US" sz="900" b="0" kern="1200" dirty="0">
                          <a:solidFill>
                            <a:schemeClr val="tx1">
                              <a:lumMod val="85000"/>
                              <a:lumOff val="15000"/>
                            </a:schemeClr>
                          </a:solidFill>
                          <a:latin typeface="+mn-lt"/>
                          <a:ea typeface="+mn-ea"/>
                          <a:cs typeface="+mn-cs"/>
                        </a:rPr>
                        <a:t> a flow</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run</a:t>
                      </a:r>
                      <a:r>
                        <a:rPr lang="en-US" sz="900" b="0" kern="1200" dirty="0">
                          <a:solidFill>
                            <a:schemeClr val="tx1">
                              <a:lumMod val="85000"/>
                              <a:lumOff val="15000"/>
                            </a:schemeClr>
                          </a:solidFill>
                          <a:latin typeface="+mn-lt"/>
                          <a:ea typeface="+mn-ea"/>
                          <a:cs typeface="+mn-cs"/>
                        </a:rPr>
                        <a:t> a flow</a:t>
                      </a:r>
                    </a:p>
                    <a:p>
                      <a:pPr marL="171450" indent="-171450">
                        <a:buFont typeface="Arial" panose="020B0604020202020204" pitchFamily="34" charset="0"/>
                        <a:buChar char="•"/>
                      </a:pPr>
                      <a:r>
                        <a:rPr lang="en-US" sz="900" b="0" kern="1200" dirty="0">
                          <a:solidFill>
                            <a:schemeClr val="tx1">
                              <a:lumMod val="85000"/>
                              <a:lumOff val="15000"/>
                            </a:schemeClr>
                          </a:solidFill>
                          <a:highlight>
                            <a:srgbClr val="FFFF00"/>
                          </a:highlight>
                          <a:latin typeface="+mn-lt"/>
                          <a:ea typeface="+mn-ea"/>
                          <a:cs typeface="+mn-cs"/>
                        </a:rPr>
                        <a:t>export</a:t>
                      </a:r>
                      <a:r>
                        <a:rPr lang="en-US" sz="900" b="0" kern="1200" dirty="0">
                          <a:solidFill>
                            <a:schemeClr val="tx1">
                              <a:lumMod val="85000"/>
                              <a:lumOff val="15000"/>
                            </a:schemeClr>
                          </a:solidFill>
                          <a:latin typeface="+mn-lt"/>
                          <a:ea typeface="+mn-ea"/>
                          <a:cs typeface="+mn-cs"/>
                        </a:rPr>
                        <a:t> a flow to </a:t>
                      </a:r>
                      <a:r>
                        <a:rPr lang="en-US" sz="900" b="0" kern="1200" dirty="0">
                          <a:solidFill>
                            <a:schemeClr val="tx1">
                              <a:lumMod val="85000"/>
                              <a:lumOff val="15000"/>
                            </a:schemeClr>
                          </a:solidFill>
                          <a:highlight>
                            <a:srgbClr val="FFFF00"/>
                          </a:highlight>
                          <a:latin typeface="+mn-lt"/>
                          <a:ea typeface="+mn-ea"/>
                          <a:cs typeface="+mn-cs"/>
                        </a:rPr>
                        <a:t>Logic Apps</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888065"/>
                  </a:ext>
                </a:extLst>
              </a:tr>
              <a:tr h="1804378">
                <a:tc>
                  <a:txBody>
                    <a:bodyPr/>
                    <a:lstStyle/>
                    <a:p>
                      <a:r>
                        <a:rPr lang="en-GB" sz="1200" b="1" kern="1200" dirty="0">
                          <a:solidFill>
                            <a:srgbClr val="0070C0"/>
                          </a:solidFill>
                          <a:latin typeface="+mn-lt"/>
                          <a:ea typeface="+mn-ea"/>
                          <a:cs typeface="+mn-cs"/>
                        </a:rPr>
                        <a:t>2. Understand the Core Components of Power Platform</a:t>
                      </a:r>
                    </a:p>
                    <a:p>
                      <a:endParaRPr lang="en-GB" sz="900" b="1" kern="1200" dirty="0">
                        <a:solidFill>
                          <a:schemeClr val="tx1">
                            <a:lumMod val="85000"/>
                            <a:lumOff val="15000"/>
                          </a:schemeClr>
                        </a:solidFill>
                        <a:latin typeface="+mn-lt"/>
                        <a:ea typeface="+mn-ea"/>
                        <a:cs typeface="+mn-cs"/>
                      </a:endParaRPr>
                    </a:p>
                    <a:p>
                      <a:r>
                        <a:rPr lang="en-GB" sz="900" b="1" kern="1200" dirty="0">
                          <a:solidFill>
                            <a:schemeClr val="tx1">
                              <a:lumMod val="85000"/>
                              <a:lumOff val="15000"/>
                            </a:schemeClr>
                          </a:solidFill>
                          <a:latin typeface="+mn-lt"/>
                          <a:ea typeface="+mn-ea"/>
                          <a:cs typeface="+mn-cs"/>
                        </a:rPr>
                        <a:t>Understand Common Data Services</a:t>
                      </a:r>
                    </a:p>
                    <a:p>
                      <a:pPr marL="171450" indent="-171450">
                        <a:buFont typeface="Arial" panose="020B0604020202020204" pitchFamily="34" charset="0"/>
                        <a:buChar char="•"/>
                      </a:pPr>
                      <a:r>
                        <a:rPr lang="en-GB" sz="900" b="0" kern="1200" dirty="0">
                          <a:solidFill>
                            <a:schemeClr val="tx1">
                              <a:lumMod val="85000"/>
                              <a:lumOff val="15000"/>
                            </a:schemeClr>
                          </a:solidFill>
                          <a:highlight>
                            <a:srgbClr val="FFFF00"/>
                          </a:highlight>
                          <a:latin typeface="+mn-lt"/>
                          <a:ea typeface="+mn-ea"/>
                          <a:cs typeface="+mn-cs"/>
                        </a:rPr>
                        <a:t>user experience</a:t>
                      </a:r>
                      <a:r>
                        <a:rPr lang="en-GB" sz="900" b="0" kern="1200" dirty="0">
                          <a:solidFill>
                            <a:schemeClr val="tx1">
                              <a:lumMod val="85000"/>
                              <a:lumOff val="15000"/>
                            </a:schemeClr>
                          </a:solidFill>
                          <a:latin typeface="+mn-lt"/>
                          <a:ea typeface="+mn-ea"/>
                          <a:cs typeface="+mn-cs"/>
                        </a:rPr>
                        <a:t> vs unique </a:t>
                      </a:r>
                      <a:r>
                        <a:rPr lang="en-GB" sz="900" b="0" kern="1200" dirty="0">
                          <a:solidFill>
                            <a:schemeClr val="tx1">
                              <a:lumMod val="85000"/>
                              <a:lumOff val="15000"/>
                            </a:schemeClr>
                          </a:solidFill>
                          <a:highlight>
                            <a:srgbClr val="FFFF00"/>
                          </a:highlight>
                          <a:latin typeface="+mn-lt"/>
                          <a:ea typeface="+mn-ea"/>
                          <a:cs typeface="+mn-cs"/>
                        </a:rPr>
                        <a:t>job role</a:t>
                      </a:r>
                      <a:r>
                        <a:rPr lang="en-GB" sz="900" b="0" kern="1200" dirty="0">
                          <a:solidFill>
                            <a:schemeClr val="tx1">
                              <a:lumMod val="85000"/>
                              <a:lumOff val="15000"/>
                            </a:schemeClr>
                          </a:solidFill>
                          <a:latin typeface="+mn-lt"/>
                          <a:ea typeface="+mn-ea"/>
                          <a:cs typeface="+mn-cs"/>
                        </a:rPr>
                        <a:t> using Power Apps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identify </a:t>
                      </a:r>
                      <a:r>
                        <a:rPr lang="en-GB" sz="900" b="0" kern="1200" dirty="0">
                          <a:solidFill>
                            <a:schemeClr val="tx1">
                              <a:lumMod val="85000"/>
                              <a:lumOff val="15000"/>
                            </a:schemeClr>
                          </a:solidFill>
                          <a:highlight>
                            <a:srgbClr val="FFFF00"/>
                          </a:highlight>
                          <a:latin typeface="+mn-lt"/>
                          <a:ea typeface="+mn-ea"/>
                          <a:cs typeface="+mn-cs"/>
                        </a:rPr>
                        <a:t>entities</a:t>
                      </a:r>
                      <a:r>
                        <a:rPr lang="en-GB" sz="900" b="0" kern="1200" dirty="0">
                          <a:solidFill>
                            <a:schemeClr val="tx1">
                              <a:lumMod val="85000"/>
                              <a:lumOff val="15000"/>
                            </a:schemeClr>
                          </a:solidFill>
                          <a:latin typeface="+mn-lt"/>
                          <a:ea typeface="+mn-ea"/>
                          <a:cs typeface="+mn-cs"/>
                        </a:rPr>
                        <a:t>, </a:t>
                      </a:r>
                      <a:r>
                        <a:rPr lang="en-GB" sz="900" b="0" kern="1200" dirty="0">
                          <a:solidFill>
                            <a:schemeClr val="tx1">
                              <a:lumMod val="85000"/>
                              <a:lumOff val="15000"/>
                            </a:schemeClr>
                          </a:solidFill>
                          <a:highlight>
                            <a:srgbClr val="FFFF00"/>
                          </a:highlight>
                          <a:latin typeface="+mn-lt"/>
                          <a:ea typeface="+mn-ea"/>
                          <a:cs typeface="+mn-cs"/>
                        </a:rPr>
                        <a:t>fields</a:t>
                      </a:r>
                      <a:r>
                        <a:rPr lang="en-GB" sz="900" b="0" kern="1200" dirty="0">
                          <a:solidFill>
                            <a:schemeClr val="tx1">
                              <a:lumMod val="85000"/>
                              <a:lumOff val="15000"/>
                            </a:schemeClr>
                          </a:solidFill>
                          <a:latin typeface="+mn-lt"/>
                          <a:ea typeface="+mn-ea"/>
                          <a:cs typeface="+mn-cs"/>
                        </a:rPr>
                        <a:t>, and </a:t>
                      </a:r>
                      <a:r>
                        <a:rPr lang="en-GB" sz="900" b="0" kern="1200" dirty="0">
                          <a:solidFill>
                            <a:schemeClr val="tx1">
                              <a:lumMod val="85000"/>
                              <a:lumOff val="15000"/>
                            </a:schemeClr>
                          </a:solidFill>
                          <a:highlight>
                            <a:srgbClr val="FFFF00"/>
                          </a:highlight>
                          <a:latin typeface="+mn-lt"/>
                          <a:ea typeface="+mn-ea"/>
                          <a:cs typeface="+mn-cs"/>
                        </a:rPr>
                        <a:t>relationships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a:t>
                      </a:r>
                      <a:r>
                        <a:rPr lang="en-GB" sz="900" b="0" kern="1200" dirty="0">
                          <a:solidFill>
                            <a:schemeClr val="tx1">
                              <a:lumMod val="85000"/>
                              <a:lumOff val="15000"/>
                            </a:schemeClr>
                          </a:solidFill>
                          <a:highlight>
                            <a:srgbClr val="FFFF00"/>
                          </a:highlight>
                          <a:latin typeface="+mn-lt"/>
                          <a:ea typeface="+mn-ea"/>
                          <a:cs typeface="+mn-cs"/>
                        </a:rPr>
                        <a:t>environments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use cases and limitations of </a:t>
                      </a:r>
                      <a:r>
                        <a:rPr lang="en-GB" sz="900" b="0" kern="1200" dirty="0">
                          <a:solidFill>
                            <a:schemeClr val="tx1">
                              <a:lumMod val="85000"/>
                              <a:lumOff val="15000"/>
                            </a:schemeClr>
                          </a:solidFill>
                          <a:highlight>
                            <a:srgbClr val="FFFF00"/>
                          </a:highlight>
                          <a:latin typeface="+mn-lt"/>
                          <a:ea typeface="+mn-ea"/>
                          <a:cs typeface="+mn-cs"/>
                        </a:rPr>
                        <a:t>Business process flows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use cases and limitations of </a:t>
                      </a:r>
                      <a:r>
                        <a:rPr lang="en-GB" sz="900" b="0" kern="1200" dirty="0">
                          <a:solidFill>
                            <a:schemeClr val="tx1">
                              <a:lumMod val="85000"/>
                              <a:lumOff val="15000"/>
                            </a:schemeClr>
                          </a:solidFill>
                          <a:highlight>
                            <a:srgbClr val="FFFF00"/>
                          </a:highlight>
                          <a:latin typeface="+mn-lt"/>
                          <a:ea typeface="+mn-ea"/>
                          <a:cs typeface="+mn-cs"/>
                        </a:rPr>
                        <a:t>business rules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the </a:t>
                      </a:r>
                      <a:r>
                        <a:rPr lang="en-GB" sz="900" b="0" kern="1200" dirty="0">
                          <a:solidFill>
                            <a:schemeClr val="tx1">
                              <a:lumMod val="85000"/>
                              <a:lumOff val="15000"/>
                            </a:schemeClr>
                          </a:solidFill>
                          <a:highlight>
                            <a:srgbClr val="FFFF00"/>
                          </a:highlight>
                          <a:latin typeface="+mn-lt"/>
                          <a:ea typeface="+mn-ea"/>
                          <a:cs typeface="+mn-cs"/>
                        </a:rPr>
                        <a:t>Common Data Model (CDM)</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identify common </a:t>
                      </a:r>
                      <a:r>
                        <a:rPr lang="en-GB" sz="900" b="0" kern="1200" dirty="0">
                          <a:solidFill>
                            <a:schemeClr val="tx1">
                              <a:lumMod val="85000"/>
                              <a:lumOff val="15000"/>
                            </a:schemeClr>
                          </a:solidFill>
                          <a:highlight>
                            <a:srgbClr val="FFFF00"/>
                          </a:highlight>
                          <a:latin typeface="+mn-lt"/>
                          <a:ea typeface="+mn-ea"/>
                          <a:cs typeface="+mn-cs"/>
                        </a:rPr>
                        <a:t>standard entities</a:t>
                      </a:r>
                    </a:p>
                    <a:p>
                      <a:endParaRPr lang="en-GB" sz="900" b="1" kern="1200" dirty="0">
                        <a:solidFill>
                          <a:schemeClr val="tx1">
                            <a:lumMod val="85000"/>
                            <a:lumOff val="15000"/>
                          </a:schemeClr>
                        </a:solidFill>
                        <a:latin typeface="+mn-lt"/>
                        <a:ea typeface="+mn-ea"/>
                        <a:cs typeface="+mn-cs"/>
                      </a:endParaRPr>
                    </a:p>
                    <a:p>
                      <a:r>
                        <a:rPr lang="en-GB" sz="900" b="1" kern="1200" dirty="0">
                          <a:solidFill>
                            <a:schemeClr val="tx1">
                              <a:lumMod val="85000"/>
                              <a:lumOff val="15000"/>
                            </a:schemeClr>
                          </a:solidFill>
                          <a:latin typeface="+mn-lt"/>
                          <a:ea typeface="+mn-ea"/>
                          <a:cs typeface="+mn-cs"/>
                        </a:rPr>
                        <a:t>Understand Connectors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uses for and types of </a:t>
                      </a:r>
                      <a:r>
                        <a:rPr lang="en-GB" sz="900" b="0" kern="1200" dirty="0">
                          <a:solidFill>
                            <a:schemeClr val="tx1">
                              <a:lumMod val="85000"/>
                              <a:lumOff val="15000"/>
                            </a:schemeClr>
                          </a:solidFill>
                          <a:highlight>
                            <a:srgbClr val="FFFF00"/>
                          </a:highlight>
                          <a:latin typeface="+mn-lt"/>
                          <a:ea typeface="+mn-ea"/>
                          <a:cs typeface="+mn-cs"/>
                        </a:rPr>
                        <a:t>triggers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a:t>
                      </a:r>
                      <a:r>
                        <a:rPr lang="en-GB" sz="900" b="0" kern="1200" dirty="0">
                          <a:solidFill>
                            <a:schemeClr val="tx1">
                              <a:lumMod val="85000"/>
                              <a:lumOff val="15000"/>
                            </a:schemeClr>
                          </a:solidFill>
                          <a:highlight>
                            <a:srgbClr val="FFFF00"/>
                          </a:highlight>
                          <a:latin typeface="+mn-lt"/>
                          <a:ea typeface="+mn-ea"/>
                          <a:cs typeface="+mn-cs"/>
                        </a:rPr>
                        <a:t>actions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a:t>
                      </a:r>
                      <a:r>
                        <a:rPr lang="en-GB" sz="900" b="0" kern="1200" dirty="0">
                          <a:solidFill>
                            <a:schemeClr val="tx1">
                              <a:lumMod val="85000"/>
                              <a:lumOff val="15000"/>
                            </a:schemeClr>
                          </a:solidFill>
                          <a:highlight>
                            <a:srgbClr val="FFFF00"/>
                          </a:highlight>
                          <a:latin typeface="+mn-lt"/>
                          <a:ea typeface="+mn-ea"/>
                          <a:cs typeface="+mn-cs"/>
                        </a:rPr>
                        <a:t>connectors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identify use cases for </a:t>
                      </a:r>
                      <a:r>
                        <a:rPr lang="en-GB" sz="900" b="0" kern="1200" dirty="0">
                          <a:solidFill>
                            <a:schemeClr val="tx1">
                              <a:lumMod val="85000"/>
                              <a:lumOff val="15000"/>
                            </a:schemeClr>
                          </a:solidFill>
                          <a:highlight>
                            <a:srgbClr val="FFFF00"/>
                          </a:highlight>
                          <a:latin typeface="+mn-lt"/>
                          <a:ea typeface="+mn-ea"/>
                          <a:cs typeface="+mn-cs"/>
                        </a:rPr>
                        <a:t>custom connectors</a:t>
                      </a:r>
                    </a:p>
                    <a:p>
                      <a:endParaRPr lang="en-GB" sz="900" b="0" kern="1200" dirty="0">
                        <a:solidFill>
                          <a:schemeClr val="tx1">
                            <a:lumMod val="85000"/>
                            <a:lumOff val="15000"/>
                          </a:schemeClr>
                        </a:solidFill>
                        <a:latin typeface="+mn-lt"/>
                        <a:ea typeface="+mn-ea"/>
                        <a:cs typeface="+mn-cs"/>
                      </a:endParaRPr>
                    </a:p>
                    <a:p>
                      <a:r>
                        <a:rPr lang="en-GB" sz="900" b="1" kern="1200" dirty="0">
                          <a:solidFill>
                            <a:schemeClr val="tx1">
                              <a:lumMod val="85000"/>
                              <a:lumOff val="15000"/>
                            </a:schemeClr>
                          </a:solidFill>
                          <a:latin typeface="+mn-lt"/>
                          <a:ea typeface="+mn-ea"/>
                          <a:cs typeface="+mn-cs"/>
                        </a:rPr>
                        <a:t>Understand AI Builder</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identify the business value of </a:t>
                      </a:r>
                      <a:r>
                        <a:rPr lang="en-GB" sz="900" b="0" kern="1200" dirty="0">
                          <a:solidFill>
                            <a:schemeClr val="tx1">
                              <a:lumMod val="85000"/>
                              <a:lumOff val="15000"/>
                            </a:schemeClr>
                          </a:solidFill>
                          <a:highlight>
                            <a:srgbClr val="FFFF00"/>
                          </a:highlight>
                          <a:latin typeface="+mn-lt"/>
                          <a:ea typeface="+mn-ea"/>
                          <a:cs typeface="+mn-cs"/>
                        </a:rPr>
                        <a:t>AI Builder</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describe </a:t>
                      </a:r>
                      <a:r>
                        <a:rPr lang="en-GB" sz="900" b="0" kern="1200" dirty="0">
                          <a:solidFill>
                            <a:schemeClr val="tx1">
                              <a:lumMod val="85000"/>
                              <a:lumOff val="15000"/>
                            </a:schemeClr>
                          </a:solidFill>
                          <a:highlight>
                            <a:srgbClr val="FFFF00"/>
                          </a:highlight>
                          <a:latin typeface="+mn-lt"/>
                          <a:ea typeface="+mn-ea"/>
                          <a:cs typeface="+mn-cs"/>
                        </a:rPr>
                        <a:t>models</a:t>
                      </a:r>
                    </a:p>
                    <a:p>
                      <a:pPr marL="171450" indent="-171450">
                        <a:buFont typeface="Arial" panose="020B0604020202020204" pitchFamily="34" charset="0"/>
                        <a:buChar char="•"/>
                      </a:pPr>
                      <a:r>
                        <a:rPr lang="en-GB" sz="900" b="0" kern="1200" dirty="0">
                          <a:solidFill>
                            <a:schemeClr val="tx1">
                              <a:lumMod val="85000"/>
                              <a:lumOff val="15000"/>
                            </a:schemeClr>
                          </a:solidFill>
                          <a:latin typeface="+mn-lt"/>
                          <a:ea typeface="+mn-ea"/>
                          <a:cs typeface="+mn-cs"/>
                        </a:rPr>
                        <a:t>consumption by the </a:t>
                      </a:r>
                      <a:r>
                        <a:rPr lang="en-GB" sz="900" b="0" kern="1200" dirty="0">
                          <a:solidFill>
                            <a:schemeClr val="tx1">
                              <a:lumMod val="85000"/>
                              <a:lumOff val="15000"/>
                            </a:schemeClr>
                          </a:solidFill>
                          <a:highlight>
                            <a:srgbClr val="FFFF00"/>
                          </a:highlight>
                          <a:latin typeface="+mn-lt"/>
                          <a:ea typeface="+mn-ea"/>
                          <a:cs typeface="+mn-cs"/>
                        </a:rPr>
                        <a:t>Power Platform</a:t>
                      </a:r>
                      <a:endParaRPr lang="en-US" sz="900" b="0" kern="1200" dirty="0">
                        <a:solidFill>
                          <a:schemeClr val="tx1">
                            <a:lumMod val="85000"/>
                            <a:lumOff val="15000"/>
                          </a:schemeClr>
                        </a:solidFill>
                        <a:highlight>
                          <a:srgbClr val="FFFF00"/>
                        </a:highlight>
                        <a:latin typeface="+mn-lt"/>
                        <a:ea typeface="+mn-ea"/>
                        <a:cs typeface="+mn-cs"/>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200" b="1" kern="1200" dirty="0">
                          <a:solidFill>
                            <a:srgbClr val="0070C0"/>
                          </a:solidFill>
                          <a:latin typeface="+mn-lt"/>
                          <a:ea typeface="+mn-ea"/>
                          <a:cs typeface="+mn-cs"/>
                        </a:rPr>
                        <a:t>4. Demonstrate the business value of Power Apps</a:t>
                      </a:r>
                    </a:p>
                    <a:p>
                      <a:endParaRPr lang="en-US" sz="900" dirty="0">
                        <a:solidFill>
                          <a:schemeClr val="tx1">
                            <a:lumMod val="85000"/>
                            <a:lumOff val="15000"/>
                          </a:schemeClr>
                        </a:solidFill>
                      </a:endParaRPr>
                    </a:p>
                    <a:p>
                      <a:r>
                        <a:rPr lang="en-US" sz="900" b="1" dirty="0">
                          <a:solidFill>
                            <a:schemeClr val="tx1">
                              <a:lumMod val="85000"/>
                              <a:lumOff val="15000"/>
                            </a:schemeClr>
                          </a:solidFill>
                        </a:rPr>
                        <a:t>Understand common components in Power Apps</a:t>
                      </a:r>
                    </a:p>
                    <a:p>
                      <a:pPr marL="171450" indent="-171450">
                        <a:buFont typeface="Arial" panose="020B0604020202020204" pitchFamily="34" charset="0"/>
                        <a:buChar char="•"/>
                      </a:pPr>
                      <a:r>
                        <a:rPr lang="en-US" sz="900" dirty="0">
                          <a:solidFill>
                            <a:schemeClr val="tx1">
                              <a:lumMod val="85000"/>
                              <a:lumOff val="15000"/>
                            </a:schemeClr>
                          </a:solidFill>
                        </a:rPr>
                        <a:t>describe </a:t>
                      </a:r>
                      <a:r>
                        <a:rPr lang="en-US" sz="900" dirty="0">
                          <a:solidFill>
                            <a:schemeClr val="tx1">
                              <a:lumMod val="85000"/>
                              <a:lumOff val="15000"/>
                            </a:schemeClr>
                          </a:solidFill>
                          <a:highlight>
                            <a:srgbClr val="FFFF00"/>
                          </a:highlight>
                        </a:rPr>
                        <a:t>canvas apps</a:t>
                      </a:r>
                    </a:p>
                    <a:p>
                      <a:pPr marL="171450" indent="-171450">
                        <a:buFont typeface="Arial" panose="020B0604020202020204" pitchFamily="34" charset="0"/>
                        <a:buChar char="•"/>
                      </a:pPr>
                      <a:r>
                        <a:rPr lang="en-US" sz="900" dirty="0">
                          <a:solidFill>
                            <a:schemeClr val="tx1">
                              <a:lumMod val="85000"/>
                              <a:lumOff val="15000"/>
                            </a:schemeClr>
                          </a:solidFill>
                        </a:rPr>
                        <a:t>describe </a:t>
                      </a:r>
                      <a:r>
                        <a:rPr lang="en-US" sz="900" dirty="0">
                          <a:solidFill>
                            <a:schemeClr val="tx1">
                              <a:lumMod val="85000"/>
                              <a:lumOff val="15000"/>
                            </a:schemeClr>
                          </a:solidFill>
                          <a:highlight>
                            <a:srgbClr val="FFFF00"/>
                          </a:highlight>
                        </a:rPr>
                        <a:t>model-driven apps</a:t>
                      </a:r>
                    </a:p>
                    <a:p>
                      <a:pPr marL="171450" indent="-171450">
                        <a:buFont typeface="Arial" panose="020B0604020202020204" pitchFamily="34" charset="0"/>
                        <a:buChar char="•"/>
                      </a:pPr>
                      <a:r>
                        <a:rPr lang="en-US" sz="900" dirty="0">
                          <a:solidFill>
                            <a:schemeClr val="tx1">
                              <a:lumMod val="85000"/>
                              <a:lumOff val="15000"/>
                            </a:schemeClr>
                          </a:solidFill>
                        </a:rPr>
                        <a:t>identify and describe </a:t>
                      </a:r>
                      <a:r>
                        <a:rPr lang="en-US" sz="900" dirty="0">
                          <a:solidFill>
                            <a:schemeClr val="tx1">
                              <a:lumMod val="85000"/>
                              <a:lumOff val="15000"/>
                            </a:schemeClr>
                          </a:solidFill>
                          <a:highlight>
                            <a:srgbClr val="FFFF00"/>
                          </a:highlight>
                        </a:rPr>
                        <a:t>controls</a:t>
                      </a:r>
                    </a:p>
                    <a:p>
                      <a:pPr marL="171450" indent="-171450">
                        <a:buFont typeface="Arial" panose="020B0604020202020204" pitchFamily="34" charset="0"/>
                        <a:buChar char="•"/>
                      </a:pPr>
                      <a:r>
                        <a:rPr lang="en-US" sz="900" dirty="0">
                          <a:solidFill>
                            <a:schemeClr val="tx1">
                              <a:lumMod val="85000"/>
                              <a:lumOff val="15000"/>
                            </a:schemeClr>
                          </a:solidFill>
                        </a:rPr>
                        <a:t>understand uses for </a:t>
                      </a:r>
                      <a:r>
                        <a:rPr lang="en-US" sz="900" dirty="0">
                          <a:solidFill>
                            <a:schemeClr val="tx1">
                              <a:lumMod val="85000"/>
                              <a:lumOff val="15000"/>
                            </a:schemeClr>
                          </a:solidFill>
                          <a:highlight>
                            <a:srgbClr val="FFFF00"/>
                          </a:highlight>
                        </a:rPr>
                        <a:t>templates</a:t>
                      </a:r>
                    </a:p>
                    <a:p>
                      <a:pPr marL="171450" indent="-171450">
                        <a:buFont typeface="Arial" panose="020B0604020202020204" pitchFamily="34" charset="0"/>
                        <a:buChar char="•"/>
                      </a:pPr>
                      <a:r>
                        <a:rPr lang="en-US" sz="900" dirty="0">
                          <a:solidFill>
                            <a:schemeClr val="tx1">
                              <a:lumMod val="85000"/>
                              <a:lumOff val="15000"/>
                            </a:schemeClr>
                          </a:solidFill>
                        </a:rPr>
                        <a:t>understand use cases for </a:t>
                      </a:r>
                      <a:r>
                        <a:rPr lang="en-US" sz="900" dirty="0">
                          <a:solidFill>
                            <a:schemeClr val="tx1">
                              <a:lumMod val="85000"/>
                              <a:lumOff val="15000"/>
                            </a:schemeClr>
                          </a:solidFill>
                          <a:highlight>
                            <a:srgbClr val="FFFF00"/>
                          </a:highlight>
                        </a:rPr>
                        <a:t>formulas</a:t>
                      </a:r>
                    </a:p>
                    <a:p>
                      <a:endParaRPr lang="en-US" sz="900" dirty="0">
                        <a:solidFill>
                          <a:schemeClr val="tx1">
                            <a:lumMod val="85000"/>
                            <a:lumOff val="15000"/>
                          </a:schemeClr>
                        </a:solidFill>
                      </a:endParaRPr>
                    </a:p>
                    <a:p>
                      <a:r>
                        <a:rPr lang="en-US" sz="900" b="1" dirty="0">
                          <a:solidFill>
                            <a:schemeClr val="tx1">
                              <a:lumMod val="85000"/>
                              <a:lumOff val="15000"/>
                            </a:schemeClr>
                          </a:solidFill>
                        </a:rPr>
                        <a:t>Build a basic canvas app</a:t>
                      </a:r>
                    </a:p>
                    <a:p>
                      <a:pPr marL="171450" indent="-171450">
                        <a:buFont typeface="Arial" panose="020B0604020202020204" pitchFamily="34" charset="0"/>
                        <a:buChar char="•"/>
                      </a:pPr>
                      <a:r>
                        <a:rPr lang="en-US" sz="900" dirty="0">
                          <a:solidFill>
                            <a:schemeClr val="tx1">
                              <a:lumMod val="85000"/>
                              <a:lumOff val="15000"/>
                            </a:schemeClr>
                          </a:solidFill>
                          <a:highlight>
                            <a:srgbClr val="FFFF00"/>
                          </a:highlight>
                        </a:rPr>
                        <a:t>connect</a:t>
                      </a:r>
                      <a:r>
                        <a:rPr lang="en-US" sz="900" dirty="0">
                          <a:solidFill>
                            <a:schemeClr val="tx1">
                              <a:lumMod val="85000"/>
                              <a:lumOff val="15000"/>
                            </a:schemeClr>
                          </a:solidFill>
                        </a:rPr>
                        <a:t> to data</a:t>
                      </a:r>
                    </a:p>
                    <a:p>
                      <a:pPr marL="171450" indent="-171450">
                        <a:buFont typeface="Arial" panose="020B0604020202020204" pitchFamily="34" charset="0"/>
                        <a:buChar char="•"/>
                      </a:pPr>
                      <a:r>
                        <a:rPr lang="en-US" sz="900" dirty="0">
                          <a:solidFill>
                            <a:schemeClr val="tx1">
                              <a:lumMod val="85000"/>
                              <a:lumOff val="15000"/>
                            </a:schemeClr>
                          </a:solidFill>
                        </a:rPr>
                        <a:t>use </a:t>
                      </a:r>
                      <a:r>
                        <a:rPr lang="en-US" sz="900" dirty="0">
                          <a:solidFill>
                            <a:schemeClr val="tx1">
                              <a:lumMod val="85000"/>
                              <a:lumOff val="15000"/>
                            </a:schemeClr>
                          </a:solidFill>
                          <a:highlight>
                            <a:srgbClr val="FFFF00"/>
                          </a:highlight>
                        </a:rPr>
                        <a:t>controls</a:t>
                      </a:r>
                      <a:r>
                        <a:rPr lang="en-US" sz="900" dirty="0">
                          <a:solidFill>
                            <a:schemeClr val="tx1">
                              <a:lumMod val="85000"/>
                              <a:lumOff val="15000"/>
                            </a:schemeClr>
                          </a:solidFill>
                        </a:rPr>
                        <a:t> to design the user experience</a:t>
                      </a:r>
                    </a:p>
                    <a:p>
                      <a:pPr marL="171450" indent="-171450">
                        <a:buFont typeface="Arial" panose="020B0604020202020204" pitchFamily="34" charset="0"/>
                        <a:buChar char="•"/>
                      </a:pPr>
                      <a:r>
                        <a:rPr lang="en-US" sz="900" dirty="0">
                          <a:solidFill>
                            <a:schemeClr val="tx1">
                              <a:lumMod val="85000"/>
                              <a:lumOff val="15000"/>
                            </a:schemeClr>
                          </a:solidFill>
                        </a:rPr>
                        <a:t>describe the </a:t>
                      </a:r>
                      <a:r>
                        <a:rPr lang="en-US" sz="900" dirty="0">
                          <a:solidFill>
                            <a:schemeClr val="tx1">
                              <a:lumMod val="85000"/>
                              <a:lumOff val="15000"/>
                            </a:schemeClr>
                          </a:solidFill>
                          <a:highlight>
                            <a:srgbClr val="FFFF00"/>
                          </a:highlight>
                        </a:rPr>
                        <a:t>customer journey</a:t>
                      </a:r>
                    </a:p>
                    <a:p>
                      <a:pPr marL="171450" indent="-171450">
                        <a:buFont typeface="Arial" panose="020B0604020202020204" pitchFamily="34" charset="0"/>
                        <a:buChar char="•"/>
                      </a:pPr>
                      <a:r>
                        <a:rPr lang="en-US" sz="900" dirty="0">
                          <a:solidFill>
                            <a:schemeClr val="tx1">
                              <a:lumMod val="85000"/>
                              <a:lumOff val="15000"/>
                            </a:schemeClr>
                          </a:solidFill>
                          <a:highlight>
                            <a:srgbClr val="FFFF00"/>
                          </a:highlight>
                        </a:rPr>
                        <a:t>publish</a:t>
                      </a:r>
                      <a:r>
                        <a:rPr lang="en-US" sz="900" dirty="0">
                          <a:solidFill>
                            <a:schemeClr val="tx1">
                              <a:lumMod val="85000"/>
                              <a:lumOff val="15000"/>
                            </a:schemeClr>
                          </a:solidFill>
                        </a:rPr>
                        <a:t> and </a:t>
                      </a:r>
                      <a:r>
                        <a:rPr lang="en-US" sz="900" dirty="0">
                          <a:solidFill>
                            <a:schemeClr val="tx1">
                              <a:lumMod val="85000"/>
                              <a:lumOff val="15000"/>
                            </a:schemeClr>
                          </a:solidFill>
                          <a:highlight>
                            <a:srgbClr val="FFFF00"/>
                          </a:highlight>
                        </a:rPr>
                        <a:t>share</a:t>
                      </a:r>
                      <a:r>
                        <a:rPr lang="en-US" sz="900" dirty="0">
                          <a:solidFill>
                            <a:schemeClr val="tx1">
                              <a:lumMod val="85000"/>
                              <a:lumOff val="15000"/>
                            </a:schemeClr>
                          </a:solidFill>
                        </a:rPr>
                        <a:t> an app</a:t>
                      </a:r>
                    </a:p>
                    <a:p>
                      <a:endParaRPr lang="en-US" sz="900" dirty="0">
                        <a:solidFill>
                          <a:schemeClr val="tx1">
                            <a:lumMod val="85000"/>
                            <a:lumOff val="15000"/>
                          </a:schemeClr>
                        </a:solidFill>
                      </a:endParaRPr>
                    </a:p>
                    <a:p>
                      <a:r>
                        <a:rPr lang="en-US" sz="900" b="1" dirty="0">
                          <a:solidFill>
                            <a:schemeClr val="tx1">
                              <a:lumMod val="85000"/>
                              <a:lumOff val="15000"/>
                            </a:schemeClr>
                          </a:solidFill>
                        </a:rPr>
                        <a:t>Understand Power Apps portals</a:t>
                      </a:r>
                    </a:p>
                    <a:p>
                      <a:pPr marL="171450" indent="-171450">
                        <a:buFont typeface="Arial" panose="020B0604020202020204" pitchFamily="34" charset="0"/>
                        <a:buChar char="•"/>
                      </a:pPr>
                      <a:r>
                        <a:rPr lang="en-US" sz="900" dirty="0">
                          <a:solidFill>
                            <a:schemeClr val="tx1">
                              <a:lumMod val="85000"/>
                              <a:lumOff val="15000"/>
                            </a:schemeClr>
                          </a:solidFill>
                        </a:rPr>
                        <a:t>describe use case for and the business value of </a:t>
                      </a:r>
                      <a:r>
                        <a:rPr lang="en-US" sz="900" dirty="0">
                          <a:solidFill>
                            <a:schemeClr val="tx1">
                              <a:lumMod val="85000"/>
                              <a:lumOff val="15000"/>
                            </a:schemeClr>
                          </a:solidFill>
                          <a:highlight>
                            <a:srgbClr val="FFFF00"/>
                          </a:highlight>
                        </a:rPr>
                        <a:t>portals</a:t>
                      </a:r>
                    </a:p>
                    <a:p>
                      <a:pPr marL="171450" indent="-171450">
                        <a:buFont typeface="Arial" panose="020B0604020202020204" pitchFamily="34" charset="0"/>
                        <a:buChar char="•"/>
                      </a:pPr>
                      <a:r>
                        <a:rPr lang="en-US" sz="900" dirty="0">
                          <a:solidFill>
                            <a:schemeClr val="tx1">
                              <a:lumMod val="85000"/>
                              <a:lumOff val="15000"/>
                            </a:schemeClr>
                          </a:solidFill>
                        </a:rPr>
                        <a:t>describe how to </a:t>
                      </a:r>
                      <a:r>
                        <a:rPr lang="en-US" sz="900" dirty="0">
                          <a:solidFill>
                            <a:schemeClr val="tx1">
                              <a:lumMod val="85000"/>
                              <a:lumOff val="15000"/>
                            </a:schemeClr>
                          </a:solidFill>
                          <a:highlight>
                            <a:srgbClr val="FFFF00"/>
                          </a:highlight>
                        </a:rPr>
                        <a:t>extend CDS data</a:t>
                      </a:r>
                      <a:r>
                        <a:rPr lang="en-US" sz="900" dirty="0">
                          <a:solidFill>
                            <a:schemeClr val="tx1">
                              <a:lumMod val="85000"/>
                              <a:lumOff val="15000"/>
                            </a:schemeClr>
                          </a:solidFill>
                        </a:rPr>
                        <a:t>, use </a:t>
                      </a:r>
                      <a:r>
                        <a:rPr lang="en-US" sz="900" dirty="0">
                          <a:solidFill>
                            <a:schemeClr val="tx1">
                              <a:lumMod val="85000"/>
                              <a:lumOff val="15000"/>
                            </a:schemeClr>
                          </a:solidFill>
                          <a:highlight>
                            <a:srgbClr val="FFFF00"/>
                          </a:highlight>
                        </a:rPr>
                        <a:t>controls</a:t>
                      </a:r>
                      <a:r>
                        <a:rPr lang="en-US" sz="900" dirty="0">
                          <a:solidFill>
                            <a:schemeClr val="tx1">
                              <a:lumMod val="85000"/>
                              <a:lumOff val="15000"/>
                            </a:schemeClr>
                          </a:solidFill>
                        </a:rPr>
                        <a:t>, and </a:t>
                      </a:r>
                      <a:r>
                        <a:rPr lang="en-US" sz="900" dirty="0">
                          <a:solidFill>
                            <a:schemeClr val="tx1">
                              <a:lumMod val="85000"/>
                              <a:lumOff val="15000"/>
                            </a:schemeClr>
                          </a:solidFill>
                          <a:highlight>
                            <a:srgbClr val="FFFF00"/>
                          </a:highlight>
                        </a:rPr>
                        <a:t>embed Power BI objects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endParaRPr lang="en-US" sz="900" dirty="0">
                        <a:solidFill>
                          <a:schemeClr val="tx1">
                            <a:lumMod val="85000"/>
                            <a:lumOff val="15000"/>
                          </a:schemeClr>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13850134"/>
                  </a:ext>
                </a:extLst>
              </a:tr>
            </a:tbl>
          </a:graphicData>
        </a:graphic>
      </p:graphicFrame>
    </p:spTree>
    <p:extLst>
      <p:ext uri="{BB962C8B-B14F-4D97-AF65-F5344CB8AC3E}">
        <p14:creationId xmlns:p14="http://schemas.microsoft.com/office/powerpoint/2010/main" val="2652655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023929E-5C16-F34D-819F-1529004553E8}"/>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Triggers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Automate flows are built with triggers and actions. Triggers determine what starts the flows, while actions determine what happens. There are three different types:</a:t>
            </a:r>
          </a:p>
          <a:p>
            <a:pPr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When something changes</a:t>
            </a:r>
          </a:p>
          <a:p>
            <a:pPr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On a schedule</a:t>
            </a:r>
          </a:p>
          <a:p>
            <a:pPr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On a button press</a:t>
            </a:r>
          </a:p>
        </p:txBody>
      </p:sp>
      <p:sp>
        <p:nvSpPr>
          <p:cNvPr id="19" name="Rectangle 18">
            <a:extLst>
              <a:ext uri="{FF2B5EF4-FFF2-40B4-BE49-F238E27FC236}">
                <a16:creationId xmlns:a16="http://schemas.microsoft.com/office/drawing/2014/main" id="{622A5020-71AD-E64F-B5AC-6650398DDAE5}"/>
              </a:ext>
            </a:extLst>
          </p:cNvPr>
          <p:cNvSpPr/>
          <p:nvPr/>
        </p:nvSpPr>
        <p:spPr>
          <a:xfrm>
            <a:off x="6140933"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Approvals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To create an approval workflow, add the Approvals - Start an approval action to any flow. After you add this action, your flow can manage the approval of documents or processes. Approvers can respond to requests from their email inbox, the approvals </a:t>
            </a:r>
            <a:r>
              <a:rPr lang="en-GB" sz="1100" dirty="0" err="1">
                <a:solidFill>
                  <a:schemeClr val="bg1"/>
                </a:solidFill>
                <a:latin typeface="Helvetica Neue Light" panose="02000403000000020004"/>
                <a:ea typeface="Helvetica Neue Thin" panose="020B0403020202020204" pitchFamily="34" charset="0"/>
                <a:cs typeface="Arial" panose="020B0604020202020204" pitchFamily="34" charset="0"/>
              </a:rPr>
              <a:t>center</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on the Power Automate website, or the Power Automate app.</a:t>
            </a:r>
          </a:p>
        </p:txBody>
      </p:sp>
      <p:sp>
        <p:nvSpPr>
          <p:cNvPr id="17" name="Rectangle 16">
            <a:extLst>
              <a:ext uri="{FF2B5EF4-FFF2-40B4-BE49-F238E27FC236}">
                <a16:creationId xmlns:a16="http://schemas.microsoft.com/office/drawing/2014/main" id="{C19E5771-BECC-CC45-8DCD-4A5E626A09E4}"/>
              </a:ext>
            </a:extLst>
          </p:cNvPr>
          <p:cNvSpPr/>
          <p:nvPr/>
        </p:nvSpPr>
        <p:spPr>
          <a:xfrm>
            <a:off x="142089"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Conditions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Specify that a flow performs one or more tasks only if a condition is true. For example, specify that you'll get an email only if a tweet that contains a keyword is retweeted at least 10 times.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D97DED62-B18D-F840-A1B6-C58452BAB779}"/>
              </a:ext>
            </a:extLst>
          </p:cNvPr>
          <p:cNvSpPr/>
          <p:nvPr/>
        </p:nvSpPr>
        <p:spPr>
          <a:xfrm>
            <a:off x="3141511"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Expressions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Used in Conditions to compare values. Expressions include:</a:t>
            </a:r>
          </a:p>
          <a:p>
            <a:pPr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and</a:t>
            </a:r>
          </a:p>
          <a:p>
            <a:pPr indent="-171450">
              <a:buFont typeface="Arial" panose="020B0604020202020204" pitchFamily="34" charset="0"/>
              <a:buChar char="•"/>
            </a:pP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or</a:t>
            </a:r>
          </a:p>
          <a:p>
            <a:pPr indent="-171450">
              <a:buFont typeface="Arial" panose="020B0604020202020204" pitchFamily="34" charset="0"/>
              <a:buChar char="•"/>
            </a:pPr>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equals</a:t>
            </a:r>
          </a:p>
          <a:p>
            <a:pPr indent="-171450">
              <a:buFont typeface="Arial" panose="020B0604020202020204" pitchFamily="34" charset="0"/>
              <a:buChar char="•"/>
            </a:pPr>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less</a:t>
            </a:r>
          </a:p>
          <a:p>
            <a:pPr indent="-171450">
              <a:buFont typeface="Arial" panose="020B0604020202020204" pitchFamily="34" charset="0"/>
              <a:buChar char="•"/>
            </a:pPr>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greater</a:t>
            </a:r>
          </a:p>
          <a:p>
            <a:pPr indent="-171450">
              <a:buFont typeface="Arial" panose="020B0604020202020204" pitchFamily="34" charset="0"/>
              <a:buChar char="•"/>
            </a:pPr>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empty</a:t>
            </a:r>
          </a:p>
          <a:p>
            <a:pPr indent="-171450">
              <a:buFont typeface="Arial" panose="020B0604020202020204" pitchFamily="34" charset="0"/>
              <a:buChar char="•"/>
            </a:pPr>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not</a:t>
            </a:r>
          </a:p>
          <a:p>
            <a:pPr indent="-171450">
              <a:buFont typeface="Arial" panose="020B0604020202020204" pitchFamily="34" charset="0"/>
              <a:buChar char="•"/>
            </a:pPr>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if</a:t>
            </a: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7">
                  <a:extLst>
                    <a:ext uri="{A12FA001-AC4F-418D-AE19-62706E023703}">
                      <ahyp:hlinkClr xmlns:ahyp="http://schemas.microsoft.com/office/drawing/2018/hyperlinkcolor" val="tx"/>
                    </a:ext>
                  </a:extLst>
                </a:hlinkClick>
              </a:rPr>
              <a:t>Templates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Templates are great for getting started and support being customized. So you can take a template and extend it to meet your business needs.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277B26C-A4F6-3C43-BD0C-BE469832EA30}"/>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8">
                  <a:extLst>
                    <a:ext uri="{A12FA001-AC4F-418D-AE19-62706E023703}">
                      <ahyp:hlinkClr xmlns:ahyp="http://schemas.microsoft.com/office/drawing/2018/hyperlinkcolor" val="tx"/>
                    </a:ext>
                  </a:extLst>
                </a:hlinkClick>
              </a:rPr>
              <a:t>Connectors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Connectors provide access to your data. There are currently over 200+ public connectors. Examples include: Office 365, Common Data Service, Twitter, Dropbox and more. Power Automate also allows you to create custom connectors, letting you talk to any data source via a swagger file.</a:t>
            </a: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9">
                  <a:extLst>
                    <a:ext uri="{A12FA001-AC4F-418D-AE19-62706E023703}">
                      <ahyp:hlinkClr xmlns:ahyp="http://schemas.microsoft.com/office/drawing/2018/hyperlinkcolor" val="tx"/>
                    </a:ext>
                  </a:extLst>
                </a:hlinkClick>
              </a:rPr>
              <a:t>Flow Types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Event Driven: Build with a trigger and then one or more actions.</a:t>
            </a: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Business Process Flows: Built to augment the experience when using Model-driven apps and the Common Data Service.</a:t>
            </a: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UI Flows: These robotic process automation (RPA) flows allow you to record yourself performing actions on your desktop or within a web browser.</a:t>
            </a:r>
          </a:p>
        </p:txBody>
      </p:sp>
      <p:sp>
        <p:nvSpPr>
          <p:cNvPr id="24" name="Rectangle 23">
            <a:extLst>
              <a:ext uri="{FF2B5EF4-FFF2-40B4-BE49-F238E27FC236}">
                <a16:creationId xmlns:a16="http://schemas.microsoft.com/office/drawing/2014/main" id="{80763648-76E4-4449-ADC9-B97DDD11A4C4}"/>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Triggers</a:t>
            </a:r>
          </a:p>
        </p:txBody>
      </p:sp>
      <p:sp>
        <p:nvSpPr>
          <p:cNvPr id="20" name="Rectangle 19">
            <a:extLst>
              <a:ext uri="{FF2B5EF4-FFF2-40B4-BE49-F238E27FC236}">
                <a16:creationId xmlns:a16="http://schemas.microsoft.com/office/drawing/2014/main" id="{A0C9EE1C-7505-6C45-91BC-A0A6E3657EA9}"/>
              </a:ext>
            </a:extLst>
          </p:cNvPr>
          <p:cNvSpPr/>
          <p:nvPr/>
        </p:nvSpPr>
        <p:spPr>
          <a:xfrm>
            <a:off x="6140933"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Approvals</a:t>
            </a:r>
          </a:p>
        </p:txBody>
      </p:sp>
      <p:sp>
        <p:nvSpPr>
          <p:cNvPr id="18" name="Rectangle 17">
            <a:extLst>
              <a:ext uri="{FF2B5EF4-FFF2-40B4-BE49-F238E27FC236}">
                <a16:creationId xmlns:a16="http://schemas.microsoft.com/office/drawing/2014/main" id="{DF803FB1-9E83-9E40-809E-C37CBCFE8AA3}"/>
              </a:ext>
            </a:extLst>
          </p:cNvPr>
          <p:cNvSpPr/>
          <p:nvPr/>
        </p:nvSpPr>
        <p:spPr>
          <a:xfrm>
            <a:off x="142089"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Conditions</a:t>
            </a:r>
          </a:p>
        </p:txBody>
      </p:sp>
      <p:sp>
        <p:nvSpPr>
          <p:cNvPr id="22" name="Rectangle 21">
            <a:extLst>
              <a:ext uri="{FF2B5EF4-FFF2-40B4-BE49-F238E27FC236}">
                <a16:creationId xmlns:a16="http://schemas.microsoft.com/office/drawing/2014/main" id="{4B3D52B7-6389-CE4E-8384-BD2408E9F8EA}"/>
              </a:ext>
            </a:extLst>
          </p:cNvPr>
          <p:cNvSpPr/>
          <p:nvPr/>
        </p:nvSpPr>
        <p:spPr>
          <a:xfrm>
            <a:off x="3141511"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Expressions</a:t>
            </a:r>
          </a:p>
        </p:txBody>
      </p:sp>
      <p:sp>
        <p:nvSpPr>
          <p:cNvPr id="16" name="Rectangle 15">
            <a:extLst>
              <a:ext uri="{FF2B5EF4-FFF2-40B4-BE49-F238E27FC236}">
                <a16:creationId xmlns:a16="http://schemas.microsoft.com/office/drawing/2014/main" id="{E8713B6F-0EE8-674A-9674-2C983788527A}"/>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Connectors</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Templates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Flow Types</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5a. Understand the common components of Power Automate</a:t>
            </a:r>
          </a:p>
        </p:txBody>
      </p:sp>
      <p:graphicFrame>
        <p:nvGraphicFramePr>
          <p:cNvPr id="26" name="Table 25">
            <a:extLst>
              <a:ext uri="{FF2B5EF4-FFF2-40B4-BE49-F238E27FC236}">
                <a16:creationId xmlns:a16="http://schemas.microsoft.com/office/drawing/2014/main" id="{82219AA3-CF5C-5A4E-A06C-07E32334FD8F}"/>
              </a:ext>
            </a:extLst>
          </p:cNvPr>
          <p:cNvGraphicFramePr>
            <a:graphicFrameLocks noGrp="1"/>
          </p:cNvGraphicFramePr>
          <p:nvPr>
            <p:extLst>
              <p:ext uri="{D42A27DB-BD31-4B8C-83A1-F6EECF244321}">
                <p14:modId xmlns:p14="http://schemas.microsoft.com/office/powerpoint/2010/main" val="2155013809"/>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1836956209"/>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436773270"/>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34344054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6"/>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6"/>
                                        </p:tgtEl>
                                        <p:attrNameLst>
                                          <p:attrName>ppt_w</p:attrName>
                                        </p:attrNameLst>
                                      </p:cBhvr>
                                      <p:tavLst>
                                        <p:tav tm="0">
                                          <p:val>
                                            <p:strVal val="ppt_w"/>
                                          </p:val>
                                        </p:tav>
                                        <p:tav tm="100000">
                                          <p:val>
                                            <p:fltVal val="0"/>
                                          </p:val>
                                        </p:tav>
                                      </p:tavLst>
                                    </p:anim>
                                    <p:anim calcmode="lin" valueType="num">
                                      <p:cBhvr>
                                        <p:cTn id="53" dur="500"/>
                                        <p:tgtEl>
                                          <p:spTgt spid="16"/>
                                        </p:tgtEl>
                                        <p:attrNameLst>
                                          <p:attrName>ppt_h</p:attrName>
                                        </p:attrNameLst>
                                      </p:cBhvr>
                                      <p:tavLst>
                                        <p:tav tm="0">
                                          <p:val>
                                            <p:strVal val="ppt_h"/>
                                          </p:val>
                                        </p:tav>
                                        <p:tav tm="100000">
                                          <p:val>
                                            <p:strVal val="ppt_h"/>
                                          </p:val>
                                        </p:tav>
                                      </p:tavLst>
                                    </p:anim>
                                    <p:set>
                                      <p:cBhvr>
                                        <p:cTn id="54" dur="1" fill="hold">
                                          <p:stCondLst>
                                            <p:cond delay="499"/>
                                          </p:stCondLst>
                                        </p:cTn>
                                        <p:tgtEl>
                                          <p:spTgt spid="16"/>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5"/>
                                        </p:tgtEl>
                                        <p:attrNameLst>
                                          <p:attrName>ppt_w</p:attrName>
                                        </p:attrNameLst>
                                      </p:cBhvr>
                                      <p:tavLst>
                                        <p:tav tm="0">
                                          <p:val>
                                            <p:strVal val="ppt_w"/>
                                          </p:val>
                                        </p:tav>
                                        <p:tav tm="100000">
                                          <p:val>
                                            <p:fltVal val="0"/>
                                          </p:val>
                                        </p:tav>
                                      </p:tavLst>
                                    </p:anim>
                                    <p:anim calcmode="lin" valueType="num">
                                      <p:cBhvr>
                                        <p:cTn id="64" dur="500"/>
                                        <p:tgtEl>
                                          <p:spTgt spid="15"/>
                                        </p:tgtEl>
                                        <p:attrNameLst>
                                          <p:attrName>ppt_h</p:attrName>
                                        </p:attrNameLst>
                                      </p:cBhvr>
                                      <p:tavLst>
                                        <p:tav tm="0">
                                          <p:val>
                                            <p:strVal val="ppt_h"/>
                                          </p:val>
                                        </p:tav>
                                        <p:tav tm="100000">
                                          <p:val>
                                            <p:strVal val="ppt_h"/>
                                          </p:val>
                                        </p:tav>
                                      </p:tavLst>
                                    </p:anim>
                                    <p:set>
                                      <p:cBhvr>
                                        <p:cTn id="65" dur="1" fill="hold">
                                          <p:stCondLst>
                                            <p:cond delay="499"/>
                                          </p:stCondLst>
                                        </p:cTn>
                                        <p:tgtEl>
                                          <p:spTgt spid="15"/>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seq concurrent="1" nextAc="seek">
              <p:cTn id="71" restart="whenNotActive" fill="hold" evtFilter="cancelBubble" nodeType="interactiveSeq">
                <p:stCondLst>
                  <p:cond evt="onClick" delay="0">
                    <p:tgtEl>
                      <p:spTgt spid="24"/>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24"/>
                                        </p:tgtEl>
                                        <p:attrNameLst>
                                          <p:attrName>ppt_w</p:attrName>
                                        </p:attrNameLst>
                                      </p:cBhvr>
                                      <p:tavLst>
                                        <p:tav tm="0">
                                          <p:val>
                                            <p:strVal val="ppt_w"/>
                                          </p:val>
                                        </p:tav>
                                        <p:tav tm="100000">
                                          <p:val>
                                            <p:fltVal val="0"/>
                                          </p:val>
                                        </p:tav>
                                      </p:tavLst>
                                    </p:anim>
                                    <p:anim calcmode="lin" valueType="num">
                                      <p:cBhvr>
                                        <p:cTn id="76" dur="500"/>
                                        <p:tgtEl>
                                          <p:spTgt spid="24"/>
                                        </p:tgtEl>
                                        <p:attrNameLst>
                                          <p:attrName>ppt_h</p:attrName>
                                        </p:attrNameLst>
                                      </p:cBhvr>
                                      <p:tavLst>
                                        <p:tav tm="0">
                                          <p:val>
                                            <p:strVal val="ppt_h"/>
                                          </p:val>
                                        </p:tav>
                                        <p:tav tm="100000">
                                          <p:val>
                                            <p:strVal val="ppt_h"/>
                                          </p:val>
                                        </p:tav>
                                      </p:tavLst>
                                    </p:anim>
                                    <p:set>
                                      <p:cBhvr>
                                        <p:cTn id="77" dur="1" fill="hold">
                                          <p:stCondLst>
                                            <p:cond delay="499"/>
                                          </p:stCondLst>
                                        </p:cTn>
                                        <p:tgtEl>
                                          <p:spTgt spid="24"/>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500" fill="hold"/>
                                        <p:tgtEl>
                                          <p:spTgt spid="23"/>
                                        </p:tgtEl>
                                        <p:attrNameLst>
                                          <p:attrName>ppt_w</p:attrName>
                                        </p:attrNameLst>
                                      </p:cBhvr>
                                      <p:tavLst>
                                        <p:tav tm="0">
                                          <p:val>
                                            <p:fltVal val="0"/>
                                          </p:val>
                                        </p:tav>
                                        <p:tav tm="100000">
                                          <p:val>
                                            <p:strVal val="#ppt_w"/>
                                          </p:val>
                                        </p:tav>
                                      </p:tavLst>
                                    </p:anim>
                                    <p:anim calcmode="lin" valueType="num">
                                      <p:cBhvr>
                                        <p:cTn id="82"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23"/>
                                        </p:tgtEl>
                                        <p:attrNameLst>
                                          <p:attrName>ppt_w</p:attrName>
                                        </p:attrNameLst>
                                      </p:cBhvr>
                                      <p:tavLst>
                                        <p:tav tm="0">
                                          <p:val>
                                            <p:strVal val="ppt_w"/>
                                          </p:val>
                                        </p:tav>
                                        <p:tav tm="100000">
                                          <p:val>
                                            <p:fltVal val="0"/>
                                          </p:val>
                                        </p:tav>
                                      </p:tavLst>
                                    </p:anim>
                                    <p:anim calcmode="lin" valueType="num">
                                      <p:cBhvr>
                                        <p:cTn id="87" dur="500"/>
                                        <p:tgtEl>
                                          <p:spTgt spid="23"/>
                                        </p:tgtEl>
                                        <p:attrNameLst>
                                          <p:attrName>ppt_h</p:attrName>
                                        </p:attrNameLst>
                                      </p:cBhvr>
                                      <p:tavLst>
                                        <p:tav tm="0">
                                          <p:val>
                                            <p:strVal val="ppt_h"/>
                                          </p:val>
                                        </p:tav>
                                        <p:tav tm="100000">
                                          <p:val>
                                            <p:strVal val="ppt_h"/>
                                          </p:val>
                                        </p:tav>
                                      </p:tavLst>
                                    </p:anim>
                                    <p:set>
                                      <p:cBhvr>
                                        <p:cTn id="88" dur="1" fill="hold">
                                          <p:stCondLst>
                                            <p:cond delay="499"/>
                                          </p:stCondLst>
                                        </p:cTn>
                                        <p:tgtEl>
                                          <p:spTgt spid="23"/>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seq concurrent="1" nextAc="seek">
              <p:cTn id="94" restart="whenNotActive" fill="hold" evtFilter="cancelBubble" nodeType="interactiveSeq">
                <p:stCondLst>
                  <p:cond evt="onClick" delay="0">
                    <p:tgtEl>
                      <p:spTgt spid="18"/>
                    </p:tgtEl>
                  </p:cond>
                </p:stCondLst>
                <p:endSync evt="end" delay="0">
                  <p:rtn val="all"/>
                </p:endSync>
                <p:childTnLst>
                  <p:par>
                    <p:cTn id="95" fill="hold">
                      <p:stCondLst>
                        <p:cond delay="0"/>
                      </p:stCondLst>
                      <p:childTnLst>
                        <p:par>
                          <p:cTn id="96" fill="hold">
                            <p:stCondLst>
                              <p:cond delay="0"/>
                            </p:stCondLst>
                            <p:childTnLst>
                              <p:par>
                                <p:cTn id="97" presetID="17" presetClass="exit" presetSubtype="10" fill="hold" grpId="0" nodeType="clickEffect">
                                  <p:stCondLst>
                                    <p:cond delay="0"/>
                                  </p:stCondLst>
                                  <p:childTnLst>
                                    <p:anim calcmode="lin" valueType="num">
                                      <p:cBhvr>
                                        <p:cTn id="98" dur="500"/>
                                        <p:tgtEl>
                                          <p:spTgt spid="18"/>
                                        </p:tgtEl>
                                        <p:attrNameLst>
                                          <p:attrName>ppt_w</p:attrName>
                                        </p:attrNameLst>
                                      </p:cBhvr>
                                      <p:tavLst>
                                        <p:tav tm="0">
                                          <p:val>
                                            <p:strVal val="ppt_w"/>
                                          </p:val>
                                        </p:tav>
                                        <p:tav tm="100000">
                                          <p:val>
                                            <p:fltVal val="0"/>
                                          </p:val>
                                        </p:tav>
                                      </p:tavLst>
                                    </p:anim>
                                    <p:anim calcmode="lin" valueType="num">
                                      <p:cBhvr>
                                        <p:cTn id="99" dur="500"/>
                                        <p:tgtEl>
                                          <p:spTgt spid="18"/>
                                        </p:tgtEl>
                                        <p:attrNameLst>
                                          <p:attrName>ppt_h</p:attrName>
                                        </p:attrNameLst>
                                      </p:cBhvr>
                                      <p:tavLst>
                                        <p:tav tm="0">
                                          <p:val>
                                            <p:strVal val="ppt_h"/>
                                          </p:val>
                                        </p:tav>
                                        <p:tav tm="100000">
                                          <p:val>
                                            <p:strVal val="ppt_h"/>
                                          </p:val>
                                        </p:tav>
                                      </p:tavLst>
                                    </p:anim>
                                    <p:set>
                                      <p:cBhvr>
                                        <p:cTn id="100" dur="1" fill="hold">
                                          <p:stCondLst>
                                            <p:cond delay="499"/>
                                          </p:stCondLst>
                                        </p:cTn>
                                        <p:tgtEl>
                                          <p:spTgt spid="18"/>
                                        </p:tgtEl>
                                        <p:attrNameLst>
                                          <p:attrName>style.visibility</p:attrName>
                                        </p:attrNameLst>
                                      </p:cBhvr>
                                      <p:to>
                                        <p:strVal val="hidden"/>
                                      </p:to>
                                    </p:set>
                                  </p:childTnLst>
                                </p:cTn>
                              </p:par>
                            </p:childTnLst>
                          </p:cTn>
                        </p:par>
                        <p:par>
                          <p:cTn id="101" fill="hold">
                            <p:stCondLst>
                              <p:cond delay="500"/>
                            </p:stCondLst>
                            <p:childTnLst>
                              <p:par>
                                <p:cTn id="102" presetID="17" presetClass="entr" presetSubtype="10" fill="hold" grpId="0" nodeType="afterEffect">
                                  <p:stCondLst>
                                    <p:cond delay="0"/>
                                  </p:stCondLst>
                                  <p:childTnLst>
                                    <p:set>
                                      <p:cBhvr>
                                        <p:cTn id="103" dur="1" fill="hold">
                                          <p:stCondLst>
                                            <p:cond delay="0"/>
                                          </p:stCondLst>
                                        </p:cTn>
                                        <p:tgtEl>
                                          <p:spTgt spid="17"/>
                                        </p:tgtEl>
                                        <p:attrNameLst>
                                          <p:attrName>style.visibility</p:attrName>
                                        </p:attrNameLst>
                                      </p:cBhvr>
                                      <p:to>
                                        <p:strVal val="visible"/>
                                      </p:to>
                                    </p:set>
                                    <p:anim calcmode="lin" valueType="num">
                                      <p:cBhvr>
                                        <p:cTn id="104" dur="500" fill="hold"/>
                                        <p:tgtEl>
                                          <p:spTgt spid="17"/>
                                        </p:tgtEl>
                                        <p:attrNameLst>
                                          <p:attrName>ppt_w</p:attrName>
                                        </p:attrNameLst>
                                      </p:cBhvr>
                                      <p:tavLst>
                                        <p:tav tm="0">
                                          <p:val>
                                            <p:fltVal val="0"/>
                                          </p:val>
                                        </p:tav>
                                        <p:tav tm="100000">
                                          <p:val>
                                            <p:strVal val="#ppt_w"/>
                                          </p:val>
                                        </p:tav>
                                      </p:tavLst>
                                    </p:anim>
                                    <p:anim calcmode="lin" valueType="num">
                                      <p:cBhvr>
                                        <p:cTn id="105"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17" presetClass="exit" presetSubtype="10" fill="hold" grpId="1" nodeType="clickEffect">
                                  <p:stCondLst>
                                    <p:cond delay="0"/>
                                  </p:stCondLst>
                                  <p:childTnLst>
                                    <p:anim calcmode="lin" valueType="num">
                                      <p:cBhvr>
                                        <p:cTn id="109" dur="500"/>
                                        <p:tgtEl>
                                          <p:spTgt spid="17"/>
                                        </p:tgtEl>
                                        <p:attrNameLst>
                                          <p:attrName>ppt_w</p:attrName>
                                        </p:attrNameLst>
                                      </p:cBhvr>
                                      <p:tavLst>
                                        <p:tav tm="0">
                                          <p:val>
                                            <p:strVal val="ppt_w"/>
                                          </p:val>
                                        </p:tav>
                                        <p:tav tm="100000">
                                          <p:val>
                                            <p:fltVal val="0"/>
                                          </p:val>
                                        </p:tav>
                                      </p:tavLst>
                                    </p:anim>
                                    <p:anim calcmode="lin" valueType="num">
                                      <p:cBhvr>
                                        <p:cTn id="110" dur="500"/>
                                        <p:tgtEl>
                                          <p:spTgt spid="17"/>
                                        </p:tgtEl>
                                        <p:attrNameLst>
                                          <p:attrName>ppt_h</p:attrName>
                                        </p:attrNameLst>
                                      </p:cBhvr>
                                      <p:tavLst>
                                        <p:tav tm="0">
                                          <p:val>
                                            <p:strVal val="ppt_h"/>
                                          </p:val>
                                        </p:tav>
                                        <p:tav tm="100000">
                                          <p:val>
                                            <p:strVal val="ppt_h"/>
                                          </p:val>
                                        </p:tav>
                                      </p:tavLst>
                                    </p:anim>
                                    <p:set>
                                      <p:cBhvr>
                                        <p:cTn id="111" dur="1" fill="hold">
                                          <p:stCondLst>
                                            <p:cond delay="499"/>
                                          </p:stCondLst>
                                        </p:cTn>
                                        <p:tgtEl>
                                          <p:spTgt spid="17"/>
                                        </p:tgtEl>
                                        <p:attrNameLst>
                                          <p:attrName>style.visibility</p:attrName>
                                        </p:attrNameLst>
                                      </p:cBhvr>
                                      <p:to>
                                        <p:strVal val="hidden"/>
                                      </p:to>
                                    </p:set>
                                  </p:childTnLst>
                                </p:cTn>
                              </p:par>
                            </p:childTnLst>
                          </p:cTn>
                        </p:par>
                        <p:par>
                          <p:cTn id="112" fill="hold">
                            <p:stCondLst>
                              <p:cond delay="500"/>
                            </p:stCondLst>
                            <p:childTnLst>
                              <p:par>
                                <p:cTn id="113" presetID="17" presetClass="entr" presetSubtype="10" fill="hold" grpId="1" nodeType="after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seq concurrent="1" nextAc="seek">
              <p:cTn id="117" restart="whenNotActive" fill="hold" evtFilter="cancelBubble" nodeType="interactiveSeq">
                <p:stCondLst>
                  <p:cond evt="onClick" delay="0">
                    <p:tgtEl>
                      <p:spTgt spid="22"/>
                    </p:tgtEl>
                  </p:cond>
                </p:stCondLst>
                <p:endSync evt="end" delay="0">
                  <p:rtn val="all"/>
                </p:endSync>
                <p:childTnLst>
                  <p:par>
                    <p:cTn id="118" fill="hold">
                      <p:stCondLst>
                        <p:cond delay="0"/>
                      </p:stCondLst>
                      <p:childTnLst>
                        <p:par>
                          <p:cTn id="119" fill="hold">
                            <p:stCondLst>
                              <p:cond delay="0"/>
                            </p:stCondLst>
                            <p:childTnLst>
                              <p:par>
                                <p:cTn id="120" presetID="17" presetClass="exit" presetSubtype="10" fill="hold" grpId="0" nodeType="clickEffect">
                                  <p:stCondLst>
                                    <p:cond delay="0"/>
                                  </p:stCondLst>
                                  <p:childTnLst>
                                    <p:anim calcmode="lin" valueType="num">
                                      <p:cBhvr>
                                        <p:cTn id="121" dur="500"/>
                                        <p:tgtEl>
                                          <p:spTgt spid="22"/>
                                        </p:tgtEl>
                                        <p:attrNameLst>
                                          <p:attrName>ppt_w</p:attrName>
                                        </p:attrNameLst>
                                      </p:cBhvr>
                                      <p:tavLst>
                                        <p:tav tm="0">
                                          <p:val>
                                            <p:strVal val="ppt_w"/>
                                          </p:val>
                                        </p:tav>
                                        <p:tav tm="100000">
                                          <p:val>
                                            <p:fltVal val="0"/>
                                          </p:val>
                                        </p:tav>
                                      </p:tavLst>
                                    </p:anim>
                                    <p:anim calcmode="lin" valueType="num">
                                      <p:cBhvr>
                                        <p:cTn id="122" dur="500"/>
                                        <p:tgtEl>
                                          <p:spTgt spid="22"/>
                                        </p:tgtEl>
                                        <p:attrNameLst>
                                          <p:attrName>ppt_h</p:attrName>
                                        </p:attrNameLst>
                                      </p:cBhvr>
                                      <p:tavLst>
                                        <p:tav tm="0">
                                          <p:val>
                                            <p:strVal val="ppt_h"/>
                                          </p:val>
                                        </p:tav>
                                        <p:tav tm="100000">
                                          <p:val>
                                            <p:strVal val="ppt_h"/>
                                          </p:val>
                                        </p:tav>
                                      </p:tavLst>
                                    </p:anim>
                                    <p:set>
                                      <p:cBhvr>
                                        <p:cTn id="123" dur="1" fill="hold">
                                          <p:stCondLst>
                                            <p:cond delay="499"/>
                                          </p:stCondLst>
                                        </p:cTn>
                                        <p:tgtEl>
                                          <p:spTgt spid="22"/>
                                        </p:tgtEl>
                                        <p:attrNameLst>
                                          <p:attrName>style.visibility</p:attrName>
                                        </p:attrNameLst>
                                      </p:cBhvr>
                                      <p:to>
                                        <p:strVal val="hidden"/>
                                      </p:to>
                                    </p:set>
                                  </p:childTnLst>
                                </p:cTn>
                              </p:par>
                            </p:childTnLst>
                          </p:cTn>
                        </p:par>
                        <p:par>
                          <p:cTn id="124" fill="hold">
                            <p:stCondLst>
                              <p:cond delay="500"/>
                            </p:stCondLst>
                            <p:childTnLst>
                              <p:par>
                                <p:cTn id="125" presetID="17" presetClass="entr" presetSubtype="10" fill="hold" grpId="0" nodeType="afterEffect">
                                  <p:stCondLst>
                                    <p:cond delay="0"/>
                                  </p:stCondLst>
                                  <p:childTnLst>
                                    <p:set>
                                      <p:cBhvr>
                                        <p:cTn id="126" dur="1" fill="hold">
                                          <p:stCondLst>
                                            <p:cond delay="0"/>
                                          </p:stCondLst>
                                        </p:cTn>
                                        <p:tgtEl>
                                          <p:spTgt spid="21"/>
                                        </p:tgtEl>
                                        <p:attrNameLst>
                                          <p:attrName>style.visibility</p:attrName>
                                        </p:attrNameLst>
                                      </p:cBhvr>
                                      <p:to>
                                        <p:strVal val="visible"/>
                                      </p:to>
                                    </p:set>
                                    <p:anim calcmode="lin" valueType="num">
                                      <p:cBhvr>
                                        <p:cTn id="127" dur="500" fill="hold"/>
                                        <p:tgtEl>
                                          <p:spTgt spid="21"/>
                                        </p:tgtEl>
                                        <p:attrNameLst>
                                          <p:attrName>ppt_w</p:attrName>
                                        </p:attrNameLst>
                                      </p:cBhvr>
                                      <p:tavLst>
                                        <p:tav tm="0">
                                          <p:val>
                                            <p:fltVal val="0"/>
                                          </p:val>
                                        </p:tav>
                                        <p:tav tm="100000">
                                          <p:val>
                                            <p:strVal val="#ppt_w"/>
                                          </p:val>
                                        </p:tav>
                                      </p:tavLst>
                                    </p:anim>
                                    <p:anim calcmode="lin" valueType="num">
                                      <p:cBhvr>
                                        <p:cTn id="128"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7" presetClass="exit" presetSubtype="10" fill="hold" grpId="1" nodeType="clickEffect">
                                  <p:stCondLst>
                                    <p:cond delay="0"/>
                                  </p:stCondLst>
                                  <p:childTnLst>
                                    <p:anim calcmode="lin" valueType="num">
                                      <p:cBhvr>
                                        <p:cTn id="132" dur="500"/>
                                        <p:tgtEl>
                                          <p:spTgt spid="21"/>
                                        </p:tgtEl>
                                        <p:attrNameLst>
                                          <p:attrName>ppt_w</p:attrName>
                                        </p:attrNameLst>
                                      </p:cBhvr>
                                      <p:tavLst>
                                        <p:tav tm="0">
                                          <p:val>
                                            <p:strVal val="ppt_w"/>
                                          </p:val>
                                        </p:tav>
                                        <p:tav tm="100000">
                                          <p:val>
                                            <p:fltVal val="0"/>
                                          </p:val>
                                        </p:tav>
                                      </p:tavLst>
                                    </p:anim>
                                    <p:anim calcmode="lin" valueType="num">
                                      <p:cBhvr>
                                        <p:cTn id="133" dur="500"/>
                                        <p:tgtEl>
                                          <p:spTgt spid="21"/>
                                        </p:tgtEl>
                                        <p:attrNameLst>
                                          <p:attrName>ppt_h</p:attrName>
                                        </p:attrNameLst>
                                      </p:cBhvr>
                                      <p:tavLst>
                                        <p:tav tm="0">
                                          <p:val>
                                            <p:strVal val="ppt_h"/>
                                          </p:val>
                                        </p:tav>
                                        <p:tav tm="100000">
                                          <p:val>
                                            <p:strVal val="ppt_h"/>
                                          </p:val>
                                        </p:tav>
                                      </p:tavLst>
                                    </p:anim>
                                    <p:set>
                                      <p:cBhvr>
                                        <p:cTn id="134" dur="1" fill="hold">
                                          <p:stCondLst>
                                            <p:cond delay="499"/>
                                          </p:stCondLst>
                                        </p:cTn>
                                        <p:tgtEl>
                                          <p:spTgt spid="21"/>
                                        </p:tgtEl>
                                        <p:attrNameLst>
                                          <p:attrName>style.visibility</p:attrName>
                                        </p:attrNameLst>
                                      </p:cBhvr>
                                      <p:to>
                                        <p:strVal val="hidden"/>
                                      </p:to>
                                    </p:set>
                                  </p:childTnLst>
                                </p:cTn>
                              </p:par>
                            </p:childTnLst>
                          </p:cTn>
                        </p:par>
                        <p:par>
                          <p:cTn id="135" fill="hold">
                            <p:stCondLst>
                              <p:cond delay="500"/>
                            </p:stCondLst>
                            <p:childTnLst>
                              <p:par>
                                <p:cTn id="136" presetID="17" presetClass="entr" presetSubtype="10" fill="hold" grpId="1" nodeType="afterEffect">
                                  <p:stCondLst>
                                    <p:cond delay="0"/>
                                  </p:stCondLst>
                                  <p:childTnLst>
                                    <p:set>
                                      <p:cBhvr>
                                        <p:cTn id="137" dur="1" fill="hold">
                                          <p:stCondLst>
                                            <p:cond delay="0"/>
                                          </p:stCondLst>
                                        </p:cTn>
                                        <p:tgtEl>
                                          <p:spTgt spid="22"/>
                                        </p:tgtEl>
                                        <p:attrNameLst>
                                          <p:attrName>style.visibility</p:attrName>
                                        </p:attrNameLst>
                                      </p:cBhvr>
                                      <p:to>
                                        <p:strVal val="visible"/>
                                      </p:to>
                                    </p:set>
                                    <p:anim calcmode="lin" valueType="num">
                                      <p:cBhvr>
                                        <p:cTn id="138" dur="500" fill="hold"/>
                                        <p:tgtEl>
                                          <p:spTgt spid="22"/>
                                        </p:tgtEl>
                                        <p:attrNameLst>
                                          <p:attrName>ppt_w</p:attrName>
                                        </p:attrNameLst>
                                      </p:cBhvr>
                                      <p:tavLst>
                                        <p:tav tm="0">
                                          <p:val>
                                            <p:fltVal val="0"/>
                                          </p:val>
                                        </p:tav>
                                        <p:tav tm="100000">
                                          <p:val>
                                            <p:strVal val="#ppt_w"/>
                                          </p:val>
                                        </p:tav>
                                      </p:tavLst>
                                    </p:anim>
                                    <p:anim calcmode="lin" valueType="num">
                                      <p:cBhvr>
                                        <p:cTn id="139"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2"/>
                  </p:tgtEl>
                </p:cond>
              </p:nextCondLst>
            </p:seq>
            <p:seq concurrent="1" nextAc="seek">
              <p:cTn id="140" restart="whenNotActive" fill="hold" evtFilter="cancelBubble" nodeType="interactiveSeq">
                <p:stCondLst>
                  <p:cond evt="onClick" delay="0">
                    <p:tgtEl>
                      <p:spTgt spid="20"/>
                    </p:tgtEl>
                  </p:cond>
                </p:stCondLst>
                <p:endSync evt="end" delay="0">
                  <p:rtn val="all"/>
                </p:endSync>
                <p:childTnLst>
                  <p:par>
                    <p:cTn id="141" fill="hold">
                      <p:stCondLst>
                        <p:cond delay="0"/>
                      </p:stCondLst>
                      <p:childTnLst>
                        <p:par>
                          <p:cTn id="142" fill="hold">
                            <p:stCondLst>
                              <p:cond delay="0"/>
                            </p:stCondLst>
                            <p:childTnLst>
                              <p:par>
                                <p:cTn id="143" presetID="17" presetClass="exit" presetSubtype="10" fill="hold" grpId="0" nodeType="clickEffect">
                                  <p:stCondLst>
                                    <p:cond delay="0"/>
                                  </p:stCondLst>
                                  <p:childTnLst>
                                    <p:anim calcmode="lin" valueType="num">
                                      <p:cBhvr>
                                        <p:cTn id="144" dur="500"/>
                                        <p:tgtEl>
                                          <p:spTgt spid="20"/>
                                        </p:tgtEl>
                                        <p:attrNameLst>
                                          <p:attrName>ppt_w</p:attrName>
                                        </p:attrNameLst>
                                      </p:cBhvr>
                                      <p:tavLst>
                                        <p:tav tm="0">
                                          <p:val>
                                            <p:strVal val="ppt_w"/>
                                          </p:val>
                                        </p:tav>
                                        <p:tav tm="100000">
                                          <p:val>
                                            <p:fltVal val="0"/>
                                          </p:val>
                                        </p:tav>
                                      </p:tavLst>
                                    </p:anim>
                                    <p:anim calcmode="lin" valueType="num">
                                      <p:cBhvr>
                                        <p:cTn id="145" dur="500"/>
                                        <p:tgtEl>
                                          <p:spTgt spid="20"/>
                                        </p:tgtEl>
                                        <p:attrNameLst>
                                          <p:attrName>ppt_h</p:attrName>
                                        </p:attrNameLst>
                                      </p:cBhvr>
                                      <p:tavLst>
                                        <p:tav tm="0">
                                          <p:val>
                                            <p:strVal val="ppt_h"/>
                                          </p:val>
                                        </p:tav>
                                        <p:tav tm="100000">
                                          <p:val>
                                            <p:strVal val="ppt_h"/>
                                          </p:val>
                                        </p:tav>
                                      </p:tavLst>
                                    </p:anim>
                                    <p:set>
                                      <p:cBhvr>
                                        <p:cTn id="146" dur="1" fill="hold">
                                          <p:stCondLst>
                                            <p:cond delay="499"/>
                                          </p:stCondLst>
                                        </p:cTn>
                                        <p:tgtEl>
                                          <p:spTgt spid="20"/>
                                        </p:tgtEl>
                                        <p:attrNameLst>
                                          <p:attrName>style.visibility</p:attrName>
                                        </p:attrNameLst>
                                      </p:cBhvr>
                                      <p:to>
                                        <p:strVal val="hidden"/>
                                      </p:to>
                                    </p:set>
                                  </p:childTnLst>
                                </p:cTn>
                              </p:par>
                            </p:childTnLst>
                          </p:cTn>
                        </p:par>
                        <p:par>
                          <p:cTn id="147" fill="hold">
                            <p:stCondLst>
                              <p:cond delay="500"/>
                            </p:stCondLst>
                            <p:childTnLst>
                              <p:par>
                                <p:cTn id="148" presetID="17" presetClass="entr" presetSubtype="10" fill="hold" grpId="0" nodeType="afterEffect">
                                  <p:stCondLst>
                                    <p:cond delay="0"/>
                                  </p:stCondLst>
                                  <p:childTnLst>
                                    <p:set>
                                      <p:cBhvr>
                                        <p:cTn id="149" dur="1" fill="hold">
                                          <p:stCondLst>
                                            <p:cond delay="0"/>
                                          </p:stCondLst>
                                        </p:cTn>
                                        <p:tgtEl>
                                          <p:spTgt spid="19"/>
                                        </p:tgtEl>
                                        <p:attrNameLst>
                                          <p:attrName>style.visibility</p:attrName>
                                        </p:attrNameLst>
                                      </p:cBhvr>
                                      <p:to>
                                        <p:strVal val="visible"/>
                                      </p:to>
                                    </p:set>
                                    <p:anim calcmode="lin" valueType="num">
                                      <p:cBhvr>
                                        <p:cTn id="150" dur="500" fill="hold"/>
                                        <p:tgtEl>
                                          <p:spTgt spid="19"/>
                                        </p:tgtEl>
                                        <p:attrNameLst>
                                          <p:attrName>ppt_w</p:attrName>
                                        </p:attrNameLst>
                                      </p:cBhvr>
                                      <p:tavLst>
                                        <p:tav tm="0">
                                          <p:val>
                                            <p:fltVal val="0"/>
                                          </p:val>
                                        </p:tav>
                                        <p:tav tm="100000">
                                          <p:val>
                                            <p:strVal val="#ppt_w"/>
                                          </p:val>
                                        </p:tav>
                                      </p:tavLst>
                                    </p:anim>
                                    <p:anim calcmode="lin" valueType="num">
                                      <p:cBhvr>
                                        <p:cTn id="151"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7" presetClass="exit" presetSubtype="10" fill="hold" grpId="1" nodeType="clickEffect">
                                  <p:stCondLst>
                                    <p:cond delay="0"/>
                                  </p:stCondLst>
                                  <p:childTnLst>
                                    <p:anim calcmode="lin" valueType="num">
                                      <p:cBhvr>
                                        <p:cTn id="155" dur="500"/>
                                        <p:tgtEl>
                                          <p:spTgt spid="19"/>
                                        </p:tgtEl>
                                        <p:attrNameLst>
                                          <p:attrName>ppt_w</p:attrName>
                                        </p:attrNameLst>
                                      </p:cBhvr>
                                      <p:tavLst>
                                        <p:tav tm="0">
                                          <p:val>
                                            <p:strVal val="ppt_w"/>
                                          </p:val>
                                        </p:tav>
                                        <p:tav tm="100000">
                                          <p:val>
                                            <p:fltVal val="0"/>
                                          </p:val>
                                        </p:tav>
                                      </p:tavLst>
                                    </p:anim>
                                    <p:anim calcmode="lin" valueType="num">
                                      <p:cBhvr>
                                        <p:cTn id="156" dur="500"/>
                                        <p:tgtEl>
                                          <p:spTgt spid="19"/>
                                        </p:tgtEl>
                                        <p:attrNameLst>
                                          <p:attrName>ppt_h</p:attrName>
                                        </p:attrNameLst>
                                      </p:cBhvr>
                                      <p:tavLst>
                                        <p:tav tm="0">
                                          <p:val>
                                            <p:strVal val="ppt_h"/>
                                          </p:val>
                                        </p:tav>
                                        <p:tav tm="100000">
                                          <p:val>
                                            <p:strVal val="ppt_h"/>
                                          </p:val>
                                        </p:tav>
                                      </p:tavLst>
                                    </p:anim>
                                    <p:set>
                                      <p:cBhvr>
                                        <p:cTn id="157" dur="1" fill="hold">
                                          <p:stCondLst>
                                            <p:cond delay="499"/>
                                          </p:stCondLst>
                                        </p:cTn>
                                        <p:tgtEl>
                                          <p:spTgt spid="19"/>
                                        </p:tgtEl>
                                        <p:attrNameLst>
                                          <p:attrName>style.visibility</p:attrName>
                                        </p:attrNameLst>
                                      </p:cBhvr>
                                      <p:to>
                                        <p:strVal val="hidden"/>
                                      </p:to>
                                    </p:set>
                                  </p:childTnLst>
                                </p:cTn>
                              </p:par>
                            </p:childTnLst>
                          </p:cTn>
                        </p:par>
                        <p:par>
                          <p:cTn id="158" fill="hold">
                            <p:stCondLst>
                              <p:cond delay="500"/>
                            </p:stCondLst>
                            <p:childTnLst>
                              <p:par>
                                <p:cTn id="159" presetID="17" presetClass="entr" presetSubtype="10" fill="hold" grpId="1" nodeType="afterEffect">
                                  <p:stCondLst>
                                    <p:cond delay="0"/>
                                  </p:stCondLst>
                                  <p:childTnLst>
                                    <p:set>
                                      <p:cBhvr>
                                        <p:cTn id="160" dur="1" fill="hold">
                                          <p:stCondLst>
                                            <p:cond delay="0"/>
                                          </p:stCondLst>
                                        </p:cTn>
                                        <p:tgtEl>
                                          <p:spTgt spid="20"/>
                                        </p:tgtEl>
                                        <p:attrNameLst>
                                          <p:attrName>style.visibility</p:attrName>
                                        </p:attrNameLst>
                                      </p:cBhvr>
                                      <p:to>
                                        <p:strVal val="visible"/>
                                      </p:to>
                                    </p:set>
                                    <p:anim calcmode="lin" valueType="num">
                                      <p:cBhvr>
                                        <p:cTn id="161" dur="500" fill="hold"/>
                                        <p:tgtEl>
                                          <p:spTgt spid="20"/>
                                        </p:tgtEl>
                                        <p:attrNameLst>
                                          <p:attrName>ppt_w</p:attrName>
                                        </p:attrNameLst>
                                      </p:cBhvr>
                                      <p:tavLst>
                                        <p:tav tm="0">
                                          <p:val>
                                            <p:fltVal val="0"/>
                                          </p:val>
                                        </p:tav>
                                        <p:tav tm="100000">
                                          <p:val>
                                            <p:strVal val="#ppt_w"/>
                                          </p:val>
                                        </p:tav>
                                      </p:tavLst>
                                    </p:anim>
                                    <p:anim calcmode="lin" valueType="num">
                                      <p:cBhvr>
                                        <p:cTn id="162"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0"/>
                  </p:tgtEl>
                </p:cond>
              </p:nextCondLst>
            </p:seq>
          </p:childTnLst>
        </p:cTn>
      </p:par>
    </p:tnLst>
    <p:bldLst>
      <p:bldP spid="23" grpId="0" animBg="1"/>
      <p:bldP spid="23" grpId="1" animBg="1"/>
      <p:bldP spid="19" grpId="0" animBg="1"/>
      <p:bldP spid="19" grpId="1" animBg="1"/>
      <p:bldP spid="17" grpId="0" animBg="1"/>
      <p:bldP spid="17" grpId="1" animBg="1"/>
      <p:bldP spid="21" grpId="0" animBg="1"/>
      <p:bldP spid="21" grpId="1" animBg="1"/>
      <p:bldP spid="13" grpId="0" animBg="1"/>
      <p:bldP spid="13" grpId="1" animBg="1"/>
      <p:bldP spid="15" grpId="0" animBg="1"/>
      <p:bldP spid="15" grpId="1" animBg="1"/>
      <p:bldP spid="5" grpId="0" animBg="1"/>
      <p:bldP spid="5" grpId="1" animBg="1"/>
      <p:bldP spid="24" grpId="0" animBg="1"/>
      <p:bldP spid="24" grpId="1" animBg="1"/>
      <p:bldP spid="20" grpId="0" animBg="1"/>
      <p:bldP spid="20" grpId="1" animBg="1"/>
      <p:bldP spid="18" grpId="0" animBg="1"/>
      <p:bldP spid="18" grpId="1" animBg="1"/>
      <p:bldP spid="22" grpId="0" animBg="1"/>
      <p:bldP spid="22" grpId="1" animBg="1"/>
      <p:bldP spid="16" grpId="0" animBg="1"/>
      <p:bldP spid="16" grpId="1" animBg="1"/>
      <p:bldP spid="14" grpId="0" animBg="1"/>
      <p:bldP spid="14" grpId="1" animBg="1"/>
      <p:bldP spid="4" grpId="0" animBg="1"/>
      <p:bldP spid="4"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Business Process Flow</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Business process flows are used to guide a user through the steps of your business process when working with Model-driven apps and the Common Data Service. See link for a tutorial on how to create a Business Process Flow.</a:t>
            </a:r>
          </a:p>
        </p:txBody>
      </p:sp>
      <p:sp>
        <p:nvSpPr>
          <p:cNvPr id="17" name="Rectangle 16">
            <a:extLst>
              <a:ext uri="{FF2B5EF4-FFF2-40B4-BE49-F238E27FC236}">
                <a16:creationId xmlns:a16="http://schemas.microsoft.com/office/drawing/2014/main" id="{17D2ABFF-C4F7-604C-BC61-80D236408A23}"/>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Export to Logic Apps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Now that you have built a flow you can also export the flow. When exporting a flow, you can either export to a package or a Logic Apps template. When you export to a Logic Apps template then you can go to Azure Logic Apps and import the template.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4023929E-5C16-F34D-819F-1529004553E8}"/>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Run a Flow</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With Power Automate, you don't think of running a flow the same way as you do with Power Apps. Instead, you perform the activity that triggers the flow to run.</a:t>
            </a: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Power Automate Template</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See link for a tutorial on how to implement a Power Automate Template.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Business Process Flow</a:t>
            </a:r>
          </a:p>
        </p:txBody>
      </p:sp>
      <p:sp>
        <p:nvSpPr>
          <p:cNvPr id="18" name="Rectangle 17">
            <a:extLst>
              <a:ext uri="{FF2B5EF4-FFF2-40B4-BE49-F238E27FC236}">
                <a16:creationId xmlns:a16="http://schemas.microsoft.com/office/drawing/2014/main" id="{115594FE-3DD4-0849-8207-CDBDE8F89515}"/>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Export to Logic Apps</a:t>
            </a:r>
          </a:p>
        </p:txBody>
      </p:sp>
      <p:sp>
        <p:nvSpPr>
          <p:cNvPr id="24" name="Rectangle 23">
            <a:extLst>
              <a:ext uri="{FF2B5EF4-FFF2-40B4-BE49-F238E27FC236}">
                <a16:creationId xmlns:a16="http://schemas.microsoft.com/office/drawing/2014/main" id="{80763648-76E4-4449-ADC9-B97DDD11A4C4}"/>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Run a Flow</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Automate Template</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5b. Build a basic flow</a:t>
            </a:r>
          </a:p>
        </p:txBody>
      </p:sp>
      <p:graphicFrame>
        <p:nvGraphicFramePr>
          <p:cNvPr id="19" name="Table 18">
            <a:extLst>
              <a:ext uri="{FF2B5EF4-FFF2-40B4-BE49-F238E27FC236}">
                <a16:creationId xmlns:a16="http://schemas.microsoft.com/office/drawing/2014/main" id="{38C1DD4A-11DE-4E4D-952B-F4D12D520159}"/>
              </a:ext>
            </a:extLst>
          </p:cNvPr>
          <p:cNvGraphicFramePr>
            <a:graphicFrameLocks noGrp="1"/>
          </p:cNvGraphicFramePr>
          <p:nvPr>
            <p:extLst>
              <p:ext uri="{D42A27DB-BD31-4B8C-83A1-F6EECF244321}">
                <p14:modId xmlns:p14="http://schemas.microsoft.com/office/powerpoint/2010/main" val="1979385510"/>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1836956209"/>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extLst>
                  <a:ext uri="{0D108BD9-81ED-4DB2-BD59-A6C34878D82A}">
                    <a16:rowId xmlns:a16="http://schemas.microsoft.com/office/drawing/2014/main" val="436773270"/>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94016250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24"/>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24"/>
                                        </p:tgtEl>
                                        <p:attrNameLst>
                                          <p:attrName>ppt_w</p:attrName>
                                        </p:attrNameLst>
                                      </p:cBhvr>
                                      <p:tavLst>
                                        <p:tav tm="0">
                                          <p:val>
                                            <p:strVal val="ppt_w"/>
                                          </p:val>
                                        </p:tav>
                                        <p:tav tm="100000">
                                          <p:val>
                                            <p:fltVal val="0"/>
                                          </p:val>
                                        </p:tav>
                                      </p:tavLst>
                                    </p:anim>
                                    <p:anim calcmode="lin" valueType="num">
                                      <p:cBhvr>
                                        <p:cTn id="53" dur="500"/>
                                        <p:tgtEl>
                                          <p:spTgt spid="24"/>
                                        </p:tgtEl>
                                        <p:attrNameLst>
                                          <p:attrName>ppt_h</p:attrName>
                                        </p:attrNameLst>
                                      </p:cBhvr>
                                      <p:tavLst>
                                        <p:tav tm="0">
                                          <p:val>
                                            <p:strVal val="ppt_h"/>
                                          </p:val>
                                        </p:tav>
                                        <p:tav tm="100000">
                                          <p:val>
                                            <p:strVal val="ppt_h"/>
                                          </p:val>
                                        </p:tav>
                                      </p:tavLst>
                                    </p:anim>
                                    <p:set>
                                      <p:cBhvr>
                                        <p:cTn id="54" dur="1" fill="hold">
                                          <p:stCondLst>
                                            <p:cond delay="499"/>
                                          </p:stCondLst>
                                        </p:cTn>
                                        <p:tgtEl>
                                          <p:spTgt spid="24"/>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23"/>
                                        </p:tgtEl>
                                        <p:attrNameLst>
                                          <p:attrName>ppt_w</p:attrName>
                                        </p:attrNameLst>
                                      </p:cBhvr>
                                      <p:tavLst>
                                        <p:tav tm="0">
                                          <p:val>
                                            <p:strVal val="ppt_w"/>
                                          </p:val>
                                        </p:tav>
                                        <p:tav tm="100000">
                                          <p:val>
                                            <p:fltVal val="0"/>
                                          </p:val>
                                        </p:tav>
                                      </p:tavLst>
                                    </p:anim>
                                    <p:anim calcmode="lin" valueType="num">
                                      <p:cBhvr>
                                        <p:cTn id="64" dur="500"/>
                                        <p:tgtEl>
                                          <p:spTgt spid="23"/>
                                        </p:tgtEl>
                                        <p:attrNameLst>
                                          <p:attrName>ppt_h</p:attrName>
                                        </p:attrNameLst>
                                      </p:cBhvr>
                                      <p:tavLst>
                                        <p:tav tm="0">
                                          <p:val>
                                            <p:strVal val="ppt_h"/>
                                          </p:val>
                                        </p:tav>
                                        <p:tav tm="100000">
                                          <p:val>
                                            <p:strVal val="ppt_h"/>
                                          </p:val>
                                        </p:tav>
                                      </p:tavLst>
                                    </p:anim>
                                    <p:set>
                                      <p:cBhvr>
                                        <p:cTn id="65" dur="1" fill="hold">
                                          <p:stCondLst>
                                            <p:cond delay="499"/>
                                          </p:stCondLst>
                                        </p:cTn>
                                        <p:tgtEl>
                                          <p:spTgt spid="23"/>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seq concurrent="1" nextAc="seek">
              <p:cTn id="71" restart="whenNotActive" fill="hold" evtFilter="cancelBubble" nodeType="interactiveSeq">
                <p:stCondLst>
                  <p:cond evt="onClick" delay="0">
                    <p:tgtEl>
                      <p:spTgt spid="18"/>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18"/>
                                        </p:tgtEl>
                                        <p:attrNameLst>
                                          <p:attrName>ppt_w</p:attrName>
                                        </p:attrNameLst>
                                      </p:cBhvr>
                                      <p:tavLst>
                                        <p:tav tm="0">
                                          <p:val>
                                            <p:strVal val="ppt_w"/>
                                          </p:val>
                                        </p:tav>
                                        <p:tav tm="100000">
                                          <p:val>
                                            <p:fltVal val="0"/>
                                          </p:val>
                                        </p:tav>
                                      </p:tavLst>
                                    </p:anim>
                                    <p:anim calcmode="lin" valueType="num">
                                      <p:cBhvr>
                                        <p:cTn id="76" dur="500"/>
                                        <p:tgtEl>
                                          <p:spTgt spid="18"/>
                                        </p:tgtEl>
                                        <p:attrNameLst>
                                          <p:attrName>ppt_h</p:attrName>
                                        </p:attrNameLst>
                                      </p:cBhvr>
                                      <p:tavLst>
                                        <p:tav tm="0">
                                          <p:val>
                                            <p:strVal val="ppt_h"/>
                                          </p:val>
                                        </p:tav>
                                        <p:tav tm="100000">
                                          <p:val>
                                            <p:strVal val="ppt_h"/>
                                          </p:val>
                                        </p:tav>
                                      </p:tavLst>
                                    </p:anim>
                                    <p:set>
                                      <p:cBhvr>
                                        <p:cTn id="77" dur="1" fill="hold">
                                          <p:stCondLst>
                                            <p:cond delay="499"/>
                                          </p:stCondLst>
                                        </p:cTn>
                                        <p:tgtEl>
                                          <p:spTgt spid="18"/>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17"/>
                                        </p:tgtEl>
                                        <p:attrNameLst>
                                          <p:attrName>ppt_w</p:attrName>
                                        </p:attrNameLst>
                                      </p:cBhvr>
                                      <p:tavLst>
                                        <p:tav tm="0">
                                          <p:val>
                                            <p:strVal val="ppt_w"/>
                                          </p:val>
                                        </p:tav>
                                        <p:tav tm="100000">
                                          <p:val>
                                            <p:fltVal val="0"/>
                                          </p:val>
                                        </p:tav>
                                      </p:tavLst>
                                    </p:anim>
                                    <p:anim calcmode="lin" valueType="num">
                                      <p:cBhvr>
                                        <p:cTn id="87" dur="500"/>
                                        <p:tgtEl>
                                          <p:spTgt spid="17"/>
                                        </p:tgtEl>
                                        <p:attrNameLst>
                                          <p:attrName>ppt_h</p:attrName>
                                        </p:attrNameLst>
                                      </p:cBhvr>
                                      <p:tavLst>
                                        <p:tav tm="0">
                                          <p:val>
                                            <p:strVal val="ppt_h"/>
                                          </p:val>
                                        </p:tav>
                                        <p:tav tm="100000">
                                          <p:val>
                                            <p:strVal val="ppt_h"/>
                                          </p:val>
                                        </p:tav>
                                      </p:tavLst>
                                    </p:anim>
                                    <p:set>
                                      <p:cBhvr>
                                        <p:cTn id="88" dur="1" fill="hold">
                                          <p:stCondLst>
                                            <p:cond delay="499"/>
                                          </p:stCondLst>
                                        </p:cTn>
                                        <p:tgtEl>
                                          <p:spTgt spid="17"/>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childTnLst>
        </p:cTn>
      </p:par>
    </p:tnLst>
    <p:bldLst>
      <p:bldP spid="5" grpId="0" animBg="1"/>
      <p:bldP spid="5" grpId="1" animBg="1"/>
      <p:bldP spid="17" grpId="0" animBg="1"/>
      <p:bldP spid="17" grpId="1" animBg="1"/>
      <p:bldP spid="23" grpId="0" animBg="1"/>
      <p:bldP spid="23" grpId="1" animBg="1"/>
      <p:bldP spid="13" grpId="0" animBg="1"/>
      <p:bldP spid="13" grpId="1" animBg="1"/>
      <p:bldP spid="4" grpId="0" animBg="1"/>
      <p:bldP spid="4" grpId="1" animBg="1"/>
      <p:bldP spid="18" grpId="0" animBg="1"/>
      <p:bldP spid="18" grpId="1" animBg="1"/>
      <p:bldP spid="24" grpId="0" animBg="1"/>
      <p:bldP spid="24" grpId="1" animBg="1"/>
      <p:bldP spid="14" grpId="0" animBg="1"/>
      <p:bldP spid="1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D3838"/>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5A4F09-7046-0C43-89E6-632530272416}"/>
              </a:ext>
            </a:extLst>
          </p:cNvPr>
          <p:cNvSpPr/>
          <p:nvPr/>
        </p:nvSpPr>
        <p:spPr>
          <a:xfrm>
            <a:off x="0" y="5770879"/>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sz="4000" dirty="0"/>
              <a:t>1. Understand the business value of Power Platform</a:t>
            </a:r>
          </a:p>
        </p:txBody>
      </p:sp>
      <p:sp>
        <p:nvSpPr>
          <p:cNvPr id="3" name="Oval 2">
            <a:extLst>
              <a:ext uri="{FF2B5EF4-FFF2-40B4-BE49-F238E27FC236}">
                <a16:creationId xmlns:a16="http://schemas.microsoft.com/office/drawing/2014/main" id="{8DA833BD-A498-9C41-AB6A-D36EA2037C39}"/>
              </a:ext>
            </a:extLst>
          </p:cNvPr>
          <p:cNvSpPr/>
          <p:nvPr/>
        </p:nvSpPr>
        <p:spPr>
          <a:xfrm>
            <a:off x="11287760" y="182880"/>
            <a:ext cx="690880" cy="6908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tx1"/>
                </a:solidFill>
              </a:rPr>
              <a:t>20-25%</a:t>
            </a:r>
          </a:p>
        </p:txBody>
      </p:sp>
    </p:spTree>
    <p:extLst>
      <p:ext uri="{BB962C8B-B14F-4D97-AF65-F5344CB8AC3E}">
        <p14:creationId xmlns:p14="http://schemas.microsoft.com/office/powerpoint/2010/main" val="287896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21E3C16-B498-0F49-9896-D15C48F5B139}"/>
              </a:ext>
            </a:extLst>
          </p:cNvPr>
          <p:cNvSpPr/>
          <p:nvPr/>
        </p:nvSpPr>
        <p:spPr>
          <a:xfrm>
            <a:off x="6140933"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Common Data Service (CDS)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Common Data Service is a scalable data service and app platform which lets users securely store and manage data from multiple sources and integrate that data in business applications using a common data model to ensure ease and consistency to users. </a:t>
            </a:r>
          </a:p>
        </p:txBody>
      </p:sp>
      <p:sp>
        <p:nvSpPr>
          <p:cNvPr id="17" name="Rectangle 16">
            <a:extLst>
              <a:ext uri="{FF2B5EF4-FFF2-40B4-BE49-F238E27FC236}">
                <a16:creationId xmlns:a16="http://schemas.microsoft.com/office/drawing/2014/main" id="{B018E211-AE6F-CF4E-8E38-D23C0C520F2A}"/>
              </a:ext>
            </a:extLst>
          </p:cNvPr>
          <p:cNvSpPr/>
          <p:nvPr/>
        </p:nvSpPr>
        <p:spPr>
          <a:xfrm>
            <a:off x="3141511"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Data</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Tabular data - A tabular data source is one that returns data in a structured table format. Power Apps can directly read and display these tables through galleries, forms, and other controls. Function-based data - A function-based data source is one that uses functions to interact with the data source. </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91D00E34-3162-F247-B033-FBDD6B2D12D1}"/>
              </a:ext>
            </a:extLst>
          </p:cNvPr>
          <p:cNvSpPr/>
          <p:nvPr/>
        </p:nvSpPr>
        <p:spPr>
          <a:xfrm>
            <a:off x="142089"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Power Virtual Agents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Easily build chatbots to engage conversationally with your customers and employees—no coding required.</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4023929E-5C16-F34D-819F-1529004553E8}"/>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Power Automate</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Automate lets users create automated workflows between applications and services. It helps automate repetitive business processes such as communication, data collections, and decision approvals.</a:t>
            </a:r>
          </a:p>
        </p:txBody>
      </p:sp>
      <p:sp>
        <p:nvSpPr>
          <p:cNvPr id="15" name="Rectangle 14">
            <a:extLst>
              <a:ext uri="{FF2B5EF4-FFF2-40B4-BE49-F238E27FC236}">
                <a16:creationId xmlns:a16="http://schemas.microsoft.com/office/drawing/2014/main" id="{0277B26C-A4F6-3C43-BD0C-BE469832EA30}"/>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7">
                  <a:extLst>
                    <a:ext uri="{A12FA001-AC4F-418D-AE19-62706E023703}">
                      <ahyp:hlinkClr xmlns:ahyp="http://schemas.microsoft.com/office/drawing/2018/hyperlinkcolor" val="tx"/>
                    </a:ext>
                  </a:extLst>
                </a:hlinkClick>
              </a:rPr>
              <a:t>Power BI</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BI (Business Intelligence) is a business analytics service that delivers insights for </a:t>
            </a:r>
            <a:r>
              <a:rPr lang="en-GB" sz="1100" dirty="0" err="1">
                <a:solidFill>
                  <a:schemeClr val="bg1"/>
                </a:solidFill>
                <a:latin typeface="Helvetica Neue Light" panose="02000403000000020004"/>
                <a:ea typeface="Helvetica Neue Thin" panose="020B0403020202020204" pitchFamily="34" charset="0"/>
                <a:cs typeface="Arial" panose="020B0604020202020204" pitchFamily="34" charset="0"/>
              </a:rPr>
              <a:t>analyzing</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data. It can share those insights through data visualizations which make up reports and dashboards to enable fast, informed decisions.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8">
                  <a:extLst>
                    <a:ext uri="{A12FA001-AC4F-418D-AE19-62706E023703}">
                      <ahyp:hlinkClr xmlns:ahyp="http://schemas.microsoft.com/office/drawing/2018/hyperlinkcolor" val="tx"/>
                    </a:ext>
                  </a:extLst>
                </a:hlinkClick>
              </a:rPr>
              <a:t>Power Apps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Apps provides a rapid low code development environment for building custom apps for business needs. Power Apps enables the creation of web and mobile applications that run on all devices. </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9">
                  <a:extLst>
                    <a:ext uri="{A12FA001-AC4F-418D-AE19-62706E023703}">
                      <ahyp:hlinkClr xmlns:ahyp="http://schemas.microsoft.com/office/drawing/2018/hyperlinkcolor" val="tx"/>
                    </a:ext>
                  </a:extLst>
                </a:hlinkClick>
              </a:rPr>
              <a:t>Power Platform</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Platform is comprised of four key products: Power Apps, Power Automate, and Power BI and Power Virtual Agents.</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Platform</a:t>
            </a:r>
          </a:p>
        </p:txBody>
      </p:sp>
      <p:sp>
        <p:nvSpPr>
          <p:cNvPr id="18" name="Rectangle 17">
            <a:extLst>
              <a:ext uri="{FF2B5EF4-FFF2-40B4-BE49-F238E27FC236}">
                <a16:creationId xmlns:a16="http://schemas.microsoft.com/office/drawing/2014/main" id="{D91D58AB-3B8D-7641-9372-2F63604209B7}"/>
              </a:ext>
            </a:extLst>
          </p:cNvPr>
          <p:cNvSpPr/>
          <p:nvPr/>
        </p:nvSpPr>
        <p:spPr>
          <a:xfrm>
            <a:off x="3141511"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Data</a:t>
            </a:r>
          </a:p>
        </p:txBody>
      </p:sp>
      <p:sp>
        <p:nvSpPr>
          <p:cNvPr id="24" name="Rectangle 23">
            <a:extLst>
              <a:ext uri="{FF2B5EF4-FFF2-40B4-BE49-F238E27FC236}">
                <a16:creationId xmlns:a16="http://schemas.microsoft.com/office/drawing/2014/main" id="{80763648-76E4-4449-ADC9-B97DDD11A4C4}"/>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Automate</a:t>
            </a:r>
          </a:p>
        </p:txBody>
      </p:sp>
      <p:sp>
        <p:nvSpPr>
          <p:cNvPr id="16" name="Rectangle 15">
            <a:extLst>
              <a:ext uri="{FF2B5EF4-FFF2-40B4-BE49-F238E27FC236}">
                <a16:creationId xmlns:a16="http://schemas.microsoft.com/office/drawing/2014/main" id="{E8713B6F-0EE8-674A-9674-2C983788527A}"/>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BI</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Apps</a:t>
            </a:r>
          </a:p>
        </p:txBody>
      </p:sp>
      <p:sp>
        <p:nvSpPr>
          <p:cNvPr id="19" name="Rectangle 18">
            <a:extLst>
              <a:ext uri="{FF2B5EF4-FFF2-40B4-BE49-F238E27FC236}">
                <a16:creationId xmlns:a16="http://schemas.microsoft.com/office/drawing/2014/main" id="{6FE78E16-443D-F649-8B2E-45CBFAFF23F2}"/>
              </a:ext>
            </a:extLst>
          </p:cNvPr>
          <p:cNvSpPr/>
          <p:nvPr/>
        </p:nvSpPr>
        <p:spPr>
          <a:xfrm>
            <a:off x="6140933"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Common Data Service (CDS)</a:t>
            </a:r>
          </a:p>
        </p:txBody>
      </p:sp>
      <p:sp>
        <p:nvSpPr>
          <p:cNvPr id="21" name="Rectangle 20">
            <a:extLst>
              <a:ext uri="{FF2B5EF4-FFF2-40B4-BE49-F238E27FC236}">
                <a16:creationId xmlns:a16="http://schemas.microsoft.com/office/drawing/2014/main" id="{301860DE-06F8-F54C-9649-4DC6EBFA8F4D}"/>
              </a:ext>
            </a:extLst>
          </p:cNvPr>
          <p:cNvSpPr/>
          <p:nvPr/>
        </p:nvSpPr>
        <p:spPr>
          <a:xfrm>
            <a:off x="142089"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Power Virtual Agents</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1a. Describe the value of Power Platform applications</a:t>
            </a:r>
          </a:p>
        </p:txBody>
      </p:sp>
      <p:graphicFrame>
        <p:nvGraphicFramePr>
          <p:cNvPr id="25" name="Table 24">
            <a:extLst>
              <a:ext uri="{FF2B5EF4-FFF2-40B4-BE49-F238E27FC236}">
                <a16:creationId xmlns:a16="http://schemas.microsoft.com/office/drawing/2014/main" id="{8C3C9732-095C-5F46-AEA0-1B79D97144C5}"/>
              </a:ext>
            </a:extLst>
          </p:cNvPr>
          <p:cNvGraphicFramePr>
            <a:graphicFrameLocks noGrp="1"/>
          </p:cNvGraphicFramePr>
          <p:nvPr>
            <p:extLst>
              <p:ext uri="{D42A27DB-BD31-4B8C-83A1-F6EECF244321}">
                <p14:modId xmlns:p14="http://schemas.microsoft.com/office/powerpoint/2010/main" val="4060150686"/>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516046161"/>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42440204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6"/>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6"/>
                                        </p:tgtEl>
                                        <p:attrNameLst>
                                          <p:attrName>ppt_w</p:attrName>
                                        </p:attrNameLst>
                                      </p:cBhvr>
                                      <p:tavLst>
                                        <p:tav tm="0">
                                          <p:val>
                                            <p:strVal val="ppt_w"/>
                                          </p:val>
                                        </p:tav>
                                        <p:tav tm="100000">
                                          <p:val>
                                            <p:fltVal val="0"/>
                                          </p:val>
                                        </p:tav>
                                      </p:tavLst>
                                    </p:anim>
                                    <p:anim calcmode="lin" valueType="num">
                                      <p:cBhvr>
                                        <p:cTn id="53" dur="500"/>
                                        <p:tgtEl>
                                          <p:spTgt spid="16"/>
                                        </p:tgtEl>
                                        <p:attrNameLst>
                                          <p:attrName>ppt_h</p:attrName>
                                        </p:attrNameLst>
                                      </p:cBhvr>
                                      <p:tavLst>
                                        <p:tav tm="0">
                                          <p:val>
                                            <p:strVal val="ppt_h"/>
                                          </p:val>
                                        </p:tav>
                                        <p:tav tm="100000">
                                          <p:val>
                                            <p:strVal val="ppt_h"/>
                                          </p:val>
                                        </p:tav>
                                      </p:tavLst>
                                    </p:anim>
                                    <p:set>
                                      <p:cBhvr>
                                        <p:cTn id="54" dur="1" fill="hold">
                                          <p:stCondLst>
                                            <p:cond delay="499"/>
                                          </p:stCondLst>
                                        </p:cTn>
                                        <p:tgtEl>
                                          <p:spTgt spid="16"/>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5"/>
                                        </p:tgtEl>
                                        <p:attrNameLst>
                                          <p:attrName>ppt_w</p:attrName>
                                        </p:attrNameLst>
                                      </p:cBhvr>
                                      <p:tavLst>
                                        <p:tav tm="0">
                                          <p:val>
                                            <p:strVal val="ppt_w"/>
                                          </p:val>
                                        </p:tav>
                                        <p:tav tm="100000">
                                          <p:val>
                                            <p:fltVal val="0"/>
                                          </p:val>
                                        </p:tav>
                                      </p:tavLst>
                                    </p:anim>
                                    <p:anim calcmode="lin" valueType="num">
                                      <p:cBhvr>
                                        <p:cTn id="64" dur="500"/>
                                        <p:tgtEl>
                                          <p:spTgt spid="15"/>
                                        </p:tgtEl>
                                        <p:attrNameLst>
                                          <p:attrName>ppt_h</p:attrName>
                                        </p:attrNameLst>
                                      </p:cBhvr>
                                      <p:tavLst>
                                        <p:tav tm="0">
                                          <p:val>
                                            <p:strVal val="ppt_h"/>
                                          </p:val>
                                        </p:tav>
                                        <p:tav tm="100000">
                                          <p:val>
                                            <p:strVal val="ppt_h"/>
                                          </p:val>
                                        </p:tav>
                                      </p:tavLst>
                                    </p:anim>
                                    <p:set>
                                      <p:cBhvr>
                                        <p:cTn id="65" dur="1" fill="hold">
                                          <p:stCondLst>
                                            <p:cond delay="499"/>
                                          </p:stCondLst>
                                        </p:cTn>
                                        <p:tgtEl>
                                          <p:spTgt spid="15"/>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seq concurrent="1" nextAc="seek">
              <p:cTn id="71" restart="whenNotActive" fill="hold" evtFilter="cancelBubble" nodeType="interactiveSeq">
                <p:stCondLst>
                  <p:cond evt="onClick" delay="0">
                    <p:tgtEl>
                      <p:spTgt spid="18"/>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18"/>
                                        </p:tgtEl>
                                        <p:attrNameLst>
                                          <p:attrName>ppt_w</p:attrName>
                                        </p:attrNameLst>
                                      </p:cBhvr>
                                      <p:tavLst>
                                        <p:tav tm="0">
                                          <p:val>
                                            <p:strVal val="ppt_w"/>
                                          </p:val>
                                        </p:tav>
                                        <p:tav tm="100000">
                                          <p:val>
                                            <p:fltVal val="0"/>
                                          </p:val>
                                        </p:tav>
                                      </p:tavLst>
                                    </p:anim>
                                    <p:anim calcmode="lin" valueType="num">
                                      <p:cBhvr>
                                        <p:cTn id="76" dur="500"/>
                                        <p:tgtEl>
                                          <p:spTgt spid="18"/>
                                        </p:tgtEl>
                                        <p:attrNameLst>
                                          <p:attrName>ppt_h</p:attrName>
                                        </p:attrNameLst>
                                      </p:cBhvr>
                                      <p:tavLst>
                                        <p:tav tm="0">
                                          <p:val>
                                            <p:strVal val="ppt_h"/>
                                          </p:val>
                                        </p:tav>
                                        <p:tav tm="100000">
                                          <p:val>
                                            <p:strVal val="ppt_h"/>
                                          </p:val>
                                        </p:tav>
                                      </p:tavLst>
                                    </p:anim>
                                    <p:set>
                                      <p:cBhvr>
                                        <p:cTn id="77" dur="1" fill="hold">
                                          <p:stCondLst>
                                            <p:cond delay="499"/>
                                          </p:stCondLst>
                                        </p:cTn>
                                        <p:tgtEl>
                                          <p:spTgt spid="18"/>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17"/>
                                        </p:tgtEl>
                                        <p:attrNameLst>
                                          <p:attrName>ppt_w</p:attrName>
                                        </p:attrNameLst>
                                      </p:cBhvr>
                                      <p:tavLst>
                                        <p:tav tm="0">
                                          <p:val>
                                            <p:strVal val="ppt_w"/>
                                          </p:val>
                                        </p:tav>
                                        <p:tav tm="100000">
                                          <p:val>
                                            <p:fltVal val="0"/>
                                          </p:val>
                                        </p:tav>
                                      </p:tavLst>
                                    </p:anim>
                                    <p:anim calcmode="lin" valueType="num">
                                      <p:cBhvr>
                                        <p:cTn id="87" dur="500"/>
                                        <p:tgtEl>
                                          <p:spTgt spid="17"/>
                                        </p:tgtEl>
                                        <p:attrNameLst>
                                          <p:attrName>ppt_h</p:attrName>
                                        </p:attrNameLst>
                                      </p:cBhvr>
                                      <p:tavLst>
                                        <p:tav tm="0">
                                          <p:val>
                                            <p:strVal val="ppt_h"/>
                                          </p:val>
                                        </p:tav>
                                        <p:tav tm="100000">
                                          <p:val>
                                            <p:strVal val="ppt_h"/>
                                          </p:val>
                                        </p:tav>
                                      </p:tavLst>
                                    </p:anim>
                                    <p:set>
                                      <p:cBhvr>
                                        <p:cTn id="88" dur="1" fill="hold">
                                          <p:stCondLst>
                                            <p:cond delay="499"/>
                                          </p:stCondLst>
                                        </p:cTn>
                                        <p:tgtEl>
                                          <p:spTgt spid="17"/>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seq concurrent="1" nextAc="seek">
              <p:cTn id="94" restart="whenNotActive" fill="hold" evtFilter="cancelBubble" nodeType="interactiveSeq">
                <p:stCondLst>
                  <p:cond evt="onClick" delay="0">
                    <p:tgtEl>
                      <p:spTgt spid="24"/>
                    </p:tgtEl>
                  </p:cond>
                </p:stCondLst>
                <p:endSync evt="end" delay="0">
                  <p:rtn val="all"/>
                </p:endSync>
                <p:childTnLst>
                  <p:par>
                    <p:cTn id="95" fill="hold">
                      <p:stCondLst>
                        <p:cond delay="0"/>
                      </p:stCondLst>
                      <p:childTnLst>
                        <p:par>
                          <p:cTn id="96" fill="hold">
                            <p:stCondLst>
                              <p:cond delay="0"/>
                            </p:stCondLst>
                            <p:childTnLst>
                              <p:par>
                                <p:cTn id="97" presetID="17" presetClass="exit" presetSubtype="10" fill="hold" grpId="0" nodeType="clickEffect">
                                  <p:stCondLst>
                                    <p:cond delay="0"/>
                                  </p:stCondLst>
                                  <p:childTnLst>
                                    <p:anim calcmode="lin" valueType="num">
                                      <p:cBhvr>
                                        <p:cTn id="98" dur="500"/>
                                        <p:tgtEl>
                                          <p:spTgt spid="24"/>
                                        </p:tgtEl>
                                        <p:attrNameLst>
                                          <p:attrName>ppt_w</p:attrName>
                                        </p:attrNameLst>
                                      </p:cBhvr>
                                      <p:tavLst>
                                        <p:tav tm="0">
                                          <p:val>
                                            <p:strVal val="ppt_w"/>
                                          </p:val>
                                        </p:tav>
                                        <p:tav tm="100000">
                                          <p:val>
                                            <p:fltVal val="0"/>
                                          </p:val>
                                        </p:tav>
                                      </p:tavLst>
                                    </p:anim>
                                    <p:anim calcmode="lin" valueType="num">
                                      <p:cBhvr>
                                        <p:cTn id="99" dur="500"/>
                                        <p:tgtEl>
                                          <p:spTgt spid="24"/>
                                        </p:tgtEl>
                                        <p:attrNameLst>
                                          <p:attrName>ppt_h</p:attrName>
                                        </p:attrNameLst>
                                      </p:cBhvr>
                                      <p:tavLst>
                                        <p:tav tm="0">
                                          <p:val>
                                            <p:strVal val="ppt_h"/>
                                          </p:val>
                                        </p:tav>
                                        <p:tav tm="100000">
                                          <p:val>
                                            <p:strVal val="ppt_h"/>
                                          </p:val>
                                        </p:tav>
                                      </p:tavLst>
                                    </p:anim>
                                    <p:set>
                                      <p:cBhvr>
                                        <p:cTn id="100" dur="1" fill="hold">
                                          <p:stCondLst>
                                            <p:cond delay="499"/>
                                          </p:stCondLst>
                                        </p:cTn>
                                        <p:tgtEl>
                                          <p:spTgt spid="24"/>
                                        </p:tgtEl>
                                        <p:attrNameLst>
                                          <p:attrName>style.visibility</p:attrName>
                                        </p:attrNameLst>
                                      </p:cBhvr>
                                      <p:to>
                                        <p:strVal val="hidden"/>
                                      </p:to>
                                    </p:set>
                                  </p:childTnLst>
                                </p:cTn>
                              </p:par>
                            </p:childTnLst>
                          </p:cTn>
                        </p:par>
                        <p:par>
                          <p:cTn id="101" fill="hold">
                            <p:stCondLst>
                              <p:cond delay="500"/>
                            </p:stCondLst>
                            <p:childTnLst>
                              <p:par>
                                <p:cTn id="102" presetID="17" presetClass="entr" presetSubtype="10" fill="hold" grpId="0" nodeType="afterEffect">
                                  <p:stCondLst>
                                    <p:cond delay="0"/>
                                  </p:stCondLst>
                                  <p:childTnLst>
                                    <p:set>
                                      <p:cBhvr>
                                        <p:cTn id="103" dur="1" fill="hold">
                                          <p:stCondLst>
                                            <p:cond delay="0"/>
                                          </p:stCondLst>
                                        </p:cTn>
                                        <p:tgtEl>
                                          <p:spTgt spid="23"/>
                                        </p:tgtEl>
                                        <p:attrNameLst>
                                          <p:attrName>style.visibility</p:attrName>
                                        </p:attrNameLst>
                                      </p:cBhvr>
                                      <p:to>
                                        <p:strVal val="visible"/>
                                      </p:to>
                                    </p:set>
                                    <p:anim calcmode="lin" valueType="num">
                                      <p:cBhvr>
                                        <p:cTn id="104" dur="500" fill="hold"/>
                                        <p:tgtEl>
                                          <p:spTgt spid="23"/>
                                        </p:tgtEl>
                                        <p:attrNameLst>
                                          <p:attrName>ppt_w</p:attrName>
                                        </p:attrNameLst>
                                      </p:cBhvr>
                                      <p:tavLst>
                                        <p:tav tm="0">
                                          <p:val>
                                            <p:fltVal val="0"/>
                                          </p:val>
                                        </p:tav>
                                        <p:tav tm="100000">
                                          <p:val>
                                            <p:strVal val="#ppt_w"/>
                                          </p:val>
                                        </p:tav>
                                      </p:tavLst>
                                    </p:anim>
                                    <p:anim calcmode="lin" valueType="num">
                                      <p:cBhvr>
                                        <p:cTn id="105"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17" presetClass="exit" presetSubtype="10" fill="hold" grpId="1" nodeType="clickEffect">
                                  <p:stCondLst>
                                    <p:cond delay="0"/>
                                  </p:stCondLst>
                                  <p:childTnLst>
                                    <p:anim calcmode="lin" valueType="num">
                                      <p:cBhvr>
                                        <p:cTn id="109" dur="500"/>
                                        <p:tgtEl>
                                          <p:spTgt spid="23"/>
                                        </p:tgtEl>
                                        <p:attrNameLst>
                                          <p:attrName>ppt_w</p:attrName>
                                        </p:attrNameLst>
                                      </p:cBhvr>
                                      <p:tavLst>
                                        <p:tav tm="0">
                                          <p:val>
                                            <p:strVal val="ppt_w"/>
                                          </p:val>
                                        </p:tav>
                                        <p:tav tm="100000">
                                          <p:val>
                                            <p:fltVal val="0"/>
                                          </p:val>
                                        </p:tav>
                                      </p:tavLst>
                                    </p:anim>
                                    <p:anim calcmode="lin" valueType="num">
                                      <p:cBhvr>
                                        <p:cTn id="110" dur="500"/>
                                        <p:tgtEl>
                                          <p:spTgt spid="23"/>
                                        </p:tgtEl>
                                        <p:attrNameLst>
                                          <p:attrName>ppt_h</p:attrName>
                                        </p:attrNameLst>
                                      </p:cBhvr>
                                      <p:tavLst>
                                        <p:tav tm="0">
                                          <p:val>
                                            <p:strVal val="ppt_h"/>
                                          </p:val>
                                        </p:tav>
                                        <p:tav tm="100000">
                                          <p:val>
                                            <p:strVal val="ppt_h"/>
                                          </p:val>
                                        </p:tav>
                                      </p:tavLst>
                                    </p:anim>
                                    <p:set>
                                      <p:cBhvr>
                                        <p:cTn id="111" dur="1" fill="hold">
                                          <p:stCondLst>
                                            <p:cond delay="499"/>
                                          </p:stCondLst>
                                        </p:cTn>
                                        <p:tgtEl>
                                          <p:spTgt spid="23"/>
                                        </p:tgtEl>
                                        <p:attrNameLst>
                                          <p:attrName>style.visibility</p:attrName>
                                        </p:attrNameLst>
                                      </p:cBhvr>
                                      <p:to>
                                        <p:strVal val="hidden"/>
                                      </p:to>
                                    </p:set>
                                  </p:childTnLst>
                                </p:cTn>
                              </p:par>
                            </p:childTnLst>
                          </p:cTn>
                        </p:par>
                        <p:par>
                          <p:cTn id="112" fill="hold">
                            <p:stCondLst>
                              <p:cond delay="500"/>
                            </p:stCondLst>
                            <p:childTnLst>
                              <p:par>
                                <p:cTn id="113" presetID="17" presetClass="entr" presetSubtype="10" fill="hold" grpId="1" nodeType="afterEffect">
                                  <p:stCondLst>
                                    <p:cond delay="0"/>
                                  </p:stCondLst>
                                  <p:childTnLst>
                                    <p:set>
                                      <p:cBhvr>
                                        <p:cTn id="114" dur="1" fill="hold">
                                          <p:stCondLst>
                                            <p:cond delay="0"/>
                                          </p:stCondLst>
                                        </p:cTn>
                                        <p:tgtEl>
                                          <p:spTgt spid="24"/>
                                        </p:tgtEl>
                                        <p:attrNameLst>
                                          <p:attrName>style.visibility</p:attrName>
                                        </p:attrNameLst>
                                      </p:cBhvr>
                                      <p:to>
                                        <p:strVal val="visible"/>
                                      </p:to>
                                    </p:set>
                                    <p:anim calcmode="lin" valueType="num">
                                      <p:cBhvr>
                                        <p:cTn id="115" dur="500" fill="hold"/>
                                        <p:tgtEl>
                                          <p:spTgt spid="24"/>
                                        </p:tgtEl>
                                        <p:attrNameLst>
                                          <p:attrName>ppt_w</p:attrName>
                                        </p:attrNameLst>
                                      </p:cBhvr>
                                      <p:tavLst>
                                        <p:tav tm="0">
                                          <p:val>
                                            <p:fltVal val="0"/>
                                          </p:val>
                                        </p:tav>
                                        <p:tav tm="100000">
                                          <p:val>
                                            <p:strVal val="#ppt_w"/>
                                          </p:val>
                                        </p:tav>
                                      </p:tavLst>
                                    </p:anim>
                                    <p:anim calcmode="lin" valueType="num">
                                      <p:cBhvr>
                                        <p:cTn id="116"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seq concurrent="1" nextAc="seek">
              <p:cTn id="117" restart="whenNotActive" fill="hold" evtFilter="cancelBubble" nodeType="interactiveSeq">
                <p:stCondLst>
                  <p:cond evt="onClick" delay="0">
                    <p:tgtEl>
                      <p:spTgt spid="19"/>
                    </p:tgtEl>
                  </p:cond>
                </p:stCondLst>
                <p:endSync evt="end" delay="0">
                  <p:rtn val="all"/>
                </p:endSync>
                <p:childTnLst>
                  <p:par>
                    <p:cTn id="118" fill="hold">
                      <p:stCondLst>
                        <p:cond delay="0"/>
                      </p:stCondLst>
                      <p:childTnLst>
                        <p:par>
                          <p:cTn id="119" fill="hold">
                            <p:stCondLst>
                              <p:cond delay="0"/>
                            </p:stCondLst>
                            <p:childTnLst>
                              <p:par>
                                <p:cTn id="120" presetID="17" presetClass="exit" presetSubtype="10" fill="hold" grpId="0" nodeType="clickEffect">
                                  <p:stCondLst>
                                    <p:cond delay="0"/>
                                  </p:stCondLst>
                                  <p:childTnLst>
                                    <p:anim calcmode="lin" valueType="num">
                                      <p:cBhvr>
                                        <p:cTn id="121" dur="500"/>
                                        <p:tgtEl>
                                          <p:spTgt spid="19"/>
                                        </p:tgtEl>
                                        <p:attrNameLst>
                                          <p:attrName>ppt_w</p:attrName>
                                        </p:attrNameLst>
                                      </p:cBhvr>
                                      <p:tavLst>
                                        <p:tav tm="0">
                                          <p:val>
                                            <p:strVal val="ppt_w"/>
                                          </p:val>
                                        </p:tav>
                                        <p:tav tm="100000">
                                          <p:val>
                                            <p:fltVal val="0"/>
                                          </p:val>
                                        </p:tav>
                                      </p:tavLst>
                                    </p:anim>
                                    <p:anim calcmode="lin" valueType="num">
                                      <p:cBhvr>
                                        <p:cTn id="122" dur="500"/>
                                        <p:tgtEl>
                                          <p:spTgt spid="19"/>
                                        </p:tgtEl>
                                        <p:attrNameLst>
                                          <p:attrName>ppt_h</p:attrName>
                                        </p:attrNameLst>
                                      </p:cBhvr>
                                      <p:tavLst>
                                        <p:tav tm="0">
                                          <p:val>
                                            <p:strVal val="ppt_h"/>
                                          </p:val>
                                        </p:tav>
                                        <p:tav tm="100000">
                                          <p:val>
                                            <p:strVal val="ppt_h"/>
                                          </p:val>
                                        </p:tav>
                                      </p:tavLst>
                                    </p:anim>
                                    <p:set>
                                      <p:cBhvr>
                                        <p:cTn id="123" dur="1" fill="hold">
                                          <p:stCondLst>
                                            <p:cond delay="499"/>
                                          </p:stCondLst>
                                        </p:cTn>
                                        <p:tgtEl>
                                          <p:spTgt spid="19"/>
                                        </p:tgtEl>
                                        <p:attrNameLst>
                                          <p:attrName>style.visibility</p:attrName>
                                        </p:attrNameLst>
                                      </p:cBhvr>
                                      <p:to>
                                        <p:strVal val="hidden"/>
                                      </p:to>
                                    </p:set>
                                  </p:childTnLst>
                                </p:cTn>
                              </p:par>
                            </p:childTnLst>
                          </p:cTn>
                        </p:par>
                        <p:par>
                          <p:cTn id="124" fill="hold">
                            <p:stCondLst>
                              <p:cond delay="500"/>
                            </p:stCondLst>
                            <p:childTnLst>
                              <p:par>
                                <p:cTn id="125" presetID="17" presetClass="entr" presetSubtype="10" fill="hold" grpId="0" nodeType="after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p:cTn id="127" dur="500" fill="hold"/>
                                        <p:tgtEl>
                                          <p:spTgt spid="20"/>
                                        </p:tgtEl>
                                        <p:attrNameLst>
                                          <p:attrName>ppt_w</p:attrName>
                                        </p:attrNameLst>
                                      </p:cBhvr>
                                      <p:tavLst>
                                        <p:tav tm="0">
                                          <p:val>
                                            <p:fltVal val="0"/>
                                          </p:val>
                                        </p:tav>
                                        <p:tav tm="100000">
                                          <p:val>
                                            <p:strVal val="#ppt_w"/>
                                          </p:val>
                                        </p:tav>
                                      </p:tavLst>
                                    </p:anim>
                                    <p:anim calcmode="lin" valueType="num">
                                      <p:cBhvr>
                                        <p:cTn id="128"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7" presetClass="exit" presetSubtype="10" fill="hold" grpId="1" nodeType="clickEffect">
                                  <p:stCondLst>
                                    <p:cond delay="0"/>
                                  </p:stCondLst>
                                  <p:childTnLst>
                                    <p:anim calcmode="lin" valueType="num">
                                      <p:cBhvr>
                                        <p:cTn id="132" dur="500"/>
                                        <p:tgtEl>
                                          <p:spTgt spid="20"/>
                                        </p:tgtEl>
                                        <p:attrNameLst>
                                          <p:attrName>ppt_w</p:attrName>
                                        </p:attrNameLst>
                                      </p:cBhvr>
                                      <p:tavLst>
                                        <p:tav tm="0">
                                          <p:val>
                                            <p:strVal val="ppt_w"/>
                                          </p:val>
                                        </p:tav>
                                        <p:tav tm="100000">
                                          <p:val>
                                            <p:fltVal val="0"/>
                                          </p:val>
                                        </p:tav>
                                      </p:tavLst>
                                    </p:anim>
                                    <p:anim calcmode="lin" valueType="num">
                                      <p:cBhvr>
                                        <p:cTn id="133" dur="500"/>
                                        <p:tgtEl>
                                          <p:spTgt spid="20"/>
                                        </p:tgtEl>
                                        <p:attrNameLst>
                                          <p:attrName>ppt_h</p:attrName>
                                        </p:attrNameLst>
                                      </p:cBhvr>
                                      <p:tavLst>
                                        <p:tav tm="0">
                                          <p:val>
                                            <p:strVal val="ppt_h"/>
                                          </p:val>
                                        </p:tav>
                                        <p:tav tm="100000">
                                          <p:val>
                                            <p:strVal val="ppt_h"/>
                                          </p:val>
                                        </p:tav>
                                      </p:tavLst>
                                    </p:anim>
                                    <p:set>
                                      <p:cBhvr>
                                        <p:cTn id="134" dur="1" fill="hold">
                                          <p:stCondLst>
                                            <p:cond delay="499"/>
                                          </p:stCondLst>
                                        </p:cTn>
                                        <p:tgtEl>
                                          <p:spTgt spid="20"/>
                                        </p:tgtEl>
                                        <p:attrNameLst>
                                          <p:attrName>style.visibility</p:attrName>
                                        </p:attrNameLst>
                                      </p:cBhvr>
                                      <p:to>
                                        <p:strVal val="hidden"/>
                                      </p:to>
                                    </p:set>
                                  </p:childTnLst>
                                </p:cTn>
                              </p:par>
                            </p:childTnLst>
                          </p:cTn>
                        </p:par>
                        <p:par>
                          <p:cTn id="135" fill="hold">
                            <p:stCondLst>
                              <p:cond delay="500"/>
                            </p:stCondLst>
                            <p:childTnLst>
                              <p:par>
                                <p:cTn id="136" presetID="17" presetClass="entr" presetSubtype="10" fill="hold" grpId="1" nodeType="afterEffect">
                                  <p:stCondLst>
                                    <p:cond delay="0"/>
                                  </p:stCondLst>
                                  <p:childTnLst>
                                    <p:set>
                                      <p:cBhvr>
                                        <p:cTn id="137" dur="1" fill="hold">
                                          <p:stCondLst>
                                            <p:cond delay="0"/>
                                          </p:stCondLst>
                                        </p:cTn>
                                        <p:tgtEl>
                                          <p:spTgt spid="19"/>
                                        </p:tgtEl>
                                        <p:attrNameLst>
                                          <p:attrName>style.visibility</p:attrName>
                                        </p:attrNameLst>
                                      </p:cBhvr>
                                      <p:to>
                                        <p:strVal val="visible"/>
                                      </p:to>
                                    </p:set>
                                    <p:anim calcmode="lin" valueType="num">
                                      <p:cBhvr>
                                        <p:cTn id="138" dur="500" fill="hold"/>
                                        <p:tgtEl>
                                          <p:spTgt spid="19"/>
                                        </p:tgtEl>
                                        <p:attrNameLst>
                                          <p:attrName>ppt_w</p:attrName>
                                        </p:attrNameLst>
                                      </p:cBhvr>
                                      <p:tavLst>
                                        <p:tav tm="0">
                                          <p:val>
                                            <p:fltVal val="0"/>
                                          </p:val>
                                        </p:tav>
                                        <p:tav tm="100000">
                                          <p:val>
                                            <p:strVal val="#ppt_w"/>
                                          </p:val>
                                        </p:tav>
                                      </p:tavLst>
                                    </p:anim>
                                    <p:anim calcmode="lin" valueType="num">
                                      <p:cBhvr>
                                        <p:cTn id="139" dur="5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9"/>
                  </p:tgtEl>
                </p:cond>
              </p:nextCondLst>
            </p:seq>
            <p:seq concurrent="1" nextAc="seek">
              <p:cTn id="140" restart="whenNotActive" fill="hold" evtFilter="cancelBubble" nodeType="interactiveSeq">
                <p:stCondLst>
                  <p:cond evt="onClick" delay="0">
                    <p:tgtEl>
                      <p:spTgt spid="21"/>
                    </p:tgtEl>
                  </p:cond>
                </p:stCondLst>
                <p:endSync evt="end" delay="0">
                  <p:rtn val="all"/>
                </p:endSync>
                <p:childTnLst>
                  <p:par>
                    <p:cTn id="141" fill="hold">
                      <p:stCondLst>
                        <p:cond delay="0"/>
                      </p:stCondLst>
                      <p:childTnLst>
                        <p:par>
                          <p:cTn id="142" fill="hold">
                            <p:stCondLst>
                              <p:cond delay="0"/>
                            </p:stCondLst>
                            <p:childTnLst>
                              <p:par>
                                <p:cTn id="143" presetID="17" presetClass="exit" presetSubtype="10" fill="hold" grpId="0" nodeType="clickEffect">
                                  <p:stCondLst>
                                    <p:cond delay="0"/>
                                  </p:stCondLst>
                                  <p:childTnLst>
                                    <p:anim calcmode="lin" valueType="num">
                                      <p:cBhvr>
                                        <p:cTn id="144" dur="500"/>
                                        <p:tgtEl>
                                          <p:spTgt spid="21"/>
                                        </p:tgtEl>
                                        <p:attrNameLst>
                                          <p:attrName>ppt_w</p:attrName>
                                        </p:attrNameLst>
                                      </p:cBhvr>
                                      <p:tavLst>
                                        <p:tav tm="0">
                                          <p:val>
                                            <p:strVal val="ppt_w"/>
                                          </p:val>
                                        </p:tav>
                                        <p:tav tm="100000">
                                          <p:val>
                                            <p:fltVal val="0"/>
                                          </p:val>
                                        </p:tav>
                                      </p:tavLst>
                                    </p:anim>
                                    <p:anim calcmode="lin" valueType="num">
                                      <p:cBhvr>
                                        <p:cTn id="145" dur="500"/>
                                        <p:tgtEl>
                                          <p:spTgt spid="21"/>
                                        </p:tgtEl>
                                        <p:attrNameLst>
                                          <p:attrName>ppt_h</p:attrName>
                                        </p:attrNameLst>
                                      </p:cBhvr>
                                      <p:tavLst>
                                        <p:tav tm="0">
                                          <p:val>
                                            <p:strVal val="ppt_h"/>
                                          </p:val>
                                        </p:tav>
                                        <p:tav tm="100000">
                                          <p:val>
                                            <p:strVal val="ppt_h"/>
                                          </p:val>
                                        </p:tav>
                                      </p:tavLst>
                                    </p:anim>
                                    <p:set>
                                      <p:cBhvr>
                                        <p:cTn id="146" dur="1" fill="hold">
                                          <p:stCondLst>
                                            <p:cond delay="499"/>
                                          </p:stCondLst>
                                        </p:cTn>
                                        <p:tgtEl>
                                          <p:spTgt spid="21"/>
                                        </p:tgtEl>
                                        <p:attrNameLst>
                                          <p:attrName>style.visibility</p:attrName>
                                        </p:attrNameLst>
                                      </p:cBhvr>
                                      <p:to>
                                        <p:strVal val="hidden"/>
                                      </p:to>
                                    </p:set>
                                  </p:childTnLst>
                                </p:cTn>
                              </p:par>
                            </p:childTnLst>
                          </p:cTn>
                        </p:par>
                        <p:par>
                          <p:cTn id="147" fill="hold">
                            <p:stCondLst>
                              <p:cond delay="500"/>
                            </p:stCondLst>
                            <p:childTnLst>
                              <p:par>
                                <p:cTn id="148" presetID="17" presetClass="entr" presetSubtype="10" fill="hold" grpId="0" nodeType="afterEffect">
                                  <p:stCondLst>
                                    <p:cond delay="0"/>
                                  </p:stCondLst>
                                  <p:childTnLst>
                                    <p:set>
                                      <p:cBhvr>
                                        <p:cTn id="149" dur="1" fill="hold">
                                          <p:stCondLst>
                                            <p:cond delay="0"/>
                                          </p:stCondLst>
                                        </p:cTn>
                                        <p:tgtEl>
                                          <p:spTgt spid="22"/>
                                        </p:tgtEl>
                                        <p:attrNameLst>
                                          <p:attrName>style.visibility</p:attrName>
                                        </p:attrNameLst>
                                      </p:cBhvr>
                                      <p:to>
                                        <p:strVal val="visible"/>
                                      </p:to>
                                    </p:set>
                                    <p:anim calcmode="lin" valueType="num">
                                      <p:cBhvr>
                                        <p:cTn id="150" dur="500" fill="hold"/>
                                        <p:tgtEl>
                                          <p:spTgt spid="22"/>
                                        </p:tgtEl>
                                        <p:attrNameLst>
                                          <p:attrName>ppt_w</p:attrName>
                                        </p:attrNameLst>
                                      </p:cBhvr>
                                      <p:tavLst>
                                        <p:tav tm="0">
                                          <p:val>
                                            <p:fltVal val="0"/>
                                          </p:val>
                                        </p:tav>
                                        <p:tav tm="100000">
                                          <p:val>
                                            <p:strVal val="#ppt_w"/>
                                          </p:val>
                                        </p:tav>
                                      </p:tavLst>
                                    </p:anim>
                                    <p:anim calcmode="lin" valueType="num">
                                      <p:cBhvr>
                                        <p:cTn id="151"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7" presetClass="exit" presetSubtype="10" fill="hold" grpId="1" nodeType="clickEffect">
                                  <p:stCondLst>
                                    <p:cond delay="0"/>
                                  </p:stCondLst>
                                  <p:childTnLst>
                                    <p:anim calcmode="lin" valueType="num">
                                      <p:cBhvr>
                                        <p:cTn id="155" dur="500"/>
                                        <p:tgtEl>
                                          <p:spTgt spid="22"/>
                                        </p:tgtEl>
                                        <p:attrNameLst>
                                          <p:attrName>ppt_w</p:attrName>
                                        </p:attrNameLst>
                                      </p:cBhvr>
                                      <p:tavLst>
                                        <p:tav tm="0">
                                          <p:val>
                                            <p:strVal val="ppt_w"/>
                                          </p:val>
                                        </p:tav>
                                        <p:tav tm="100000">
                                          <p:val>
                                            <p:fltVal val="0"/>
                                          </p:val>
                                        </p:tav>
                                      </p:tavLst>
                                    </p:anim>
                                    <p:anim calcmode="lin" valueType="num">
                                      <p:cBhvr>
                                        <p:cTn id="156" dur="500"/>
                                        <p:tgtEl>
                                          <p:spTgt spid="22"/>
                                        </p:tgtEl>
                                        <p:attrNameLst>
                                          <p:attrName>ppt_h</p:attrName>
                                        </p:attrNameLst>
                                      </p:cBhvr>
                                      <p:tavLst>
                                        <p:tav tm="0">
                                          <p:val>
                                            <p:strVal val="ppt_h"/>
                                          </p:val>
                                        </p:tav>
                                        <p:tav tm="100000">
                                          <p:val>
                                            <p:strVal val="ppt_h"/>
                                          </p:val>
                                        </p:tav>
                                      </p:tavLst>
                                    </p:anim>
                                    <p:set>
                                      <p:cBhvr>
                                        <p:cTn id="157" dur="1" fill="hold">
                                          <p:stCondLst>
                                            <p:cond delay="499"/>
                                          </p:stCondLst>
                                        </p:cTn>
                                        <p:tgtEl>
                                          <p:spTgt spid="22"/>
                                        </p:tgtEl>
                                        <p:attrNameLst>
                                          <p:attrName>style.visibility</p:attrName>
                                        </p:attrNameLst>
                                      </p:cBhvr>
                                      <p:to>
                                        <p:strVal val="hidden"/>
                                      </p:to>
                                    </p:set>
                                  </p:childTnLst>
                                </p:cTn>
                              </p:par>
                            </p:childTnLst>
                          </p:cTn>
                        </p:par>
                        <p:par>
                          <p:cTn id="158" fill="hold">
                            <p:stCondLst>
                              <p:cond delay="500"/>
                            </p:stCondLst>
                            <p:childTnLst>
                              <p:par>
                                <p:cTn id="159" presetID="17" presetClass="entr" presetSubtype="10" fill="hold" grpId="1" nodeType="afterEffect">
                                  <p:stCondLst>
                                    <p:cond delay="0"/>
                                  </p:stCondLst>
                                  <p:childTnLst>
                                    <p:set>
                                      <p:cBhvr>
                                        <p:cTn id="160" dur="1" fill="hold">
                                          <p:stCondLst>
                                            <p:cond delay="0"/>
                                          </p:stCondLst>
                                        </p:cTn>
                                        <p:tgtEl>
                                          <p:spTgt spid="21"/>
                                        </p:tgtEl>
                                        <p:attrNameLst>
                                          <p:attrName>style.visibility</p:attrName>
                                        </p:attrNameLst>
                                      </p:cBhvr>
                                      <p:to>
                                        <p:strVal val="visible"/>
                                      </p:to>
                                    </p:set>
                                    <p:anim calcmode="lin" valueType="num">
                                      <p:cBhvr>
                                        <p:cTn id="161" dur="500" fill="hold"/>
                                        <p:tgtEl>
                                          <p:spTgt spid="21"/>
                                        </p:tgtEl>
                                        <p:attrNameLst>
                                          <p:attrName>ppt_w</p:attrName>
                                        </p:attrNameLst>
                                      </p:cBhvr>
                                      <p:tavLst>
                                        <p:tav tm="0">
                                          <p:val>
                                            <p:fltVal val="0"/>
                                          </p:val>
                                        </p:tav>
                                        <p:tav tm="100000">
                                          <p:val>
                                            <p:strVal val="#ppt_w"/>
                                          </p:val>
                                        </p:tav>
                                      </p:tavLst>
                                    </p:anim>
                                    <p:anim calcmode="lin" valueType="num">
                                      <p:cBhvr>
                                        <p:cTn id="162" dur="5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1"/>
                  </p:tgtEl>
                </p:cond>
              </p:nextCondLst>
            </p:seq>
          </p:childTnLst>
        </p:cTn>
      </p:par>
    </p:tnLst>
    <p:bldLst>
      <p:bldP spid="20" grpId="0" animBg="1"/>
      <p:bldP spid="20" grpId="1" animBg="1"/>
      <p:bldP spid="17" grpId="0" animBg="1"/>
      <p:bldP spid="17" grpId="1" animBg="1"/>
      <p:bldP spid="22" grpId="0" animBg="1"/>
      <p:bldP spid="22" grpId="1" animBg="1"/>
      <p:bldP spid="23" grpId="0" animBg="1"/>
      <p:bldP spid="23" grpId="1" animBg="1"/>
      <p:bldP spid="15" grpId="0" animBg="1"/>
      <p:bldP spid="15" grpId="1" animBg="1"/>
      <p:bldP spid="13" grpId="0" animBg="1"/>
      <p:bldP spid="13" grpId="1" animBg="1"/>
      <p:bldP spid="5" grpId="0" animBg="1"/>
      <p:bldP spid="5" grpId="1" animBg="1"/>
      <p:bldP spid="4" grpId="0" animBg="1"/>
      <p:bldP spid="4" grpId="1" animBg="1"/>
      <p:bldP spid="18" grpId="0" animBg="1"/>
      <p:bldP spid="18" grpId="1" animBg="1"/>
      <p:bldP spid="24" grpId="0" animBg="1"/>
      <p:bldP spid="24" grpId="1" animBg="1"/>
      <p:bldP spid="16" grpId="0" animBg="1"/>
      <p:bldP spid="16" grpId="1" animBg="1"/>
      <p:bldP spid="14" grpId="0" animBg="1"/>
      <p:bldP spid="14" grpId="1" animBg="1"/>
      <p:bldP spid="19" grpId="0" animBg="1"/>
      <p:bldP spid="19" grpId="1" animBg="1"/>
      <p:bldP spid="21" grpId="0" animBg="1"/>
      <p:bldP spid="2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E8595B0-FE78-8F44-9EC8-99548659850D}"/>
              </a:ext>
            </a:extLst>
          </p:cNvPr>
          <p:cNvSpPr/>
          <p:nvPr/>
        </p:nvSpPr>
        <p:spPr>
          <a:xfrm>
            <a:off x="142089" y="877930"/>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Value Proposition</a:t>
            </a:r>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rPr>
              <a:t>Connect to hundreds of data sources using a library of connectors and Common Data Service—bringing your data together for a single source of truth while you uncover insights as well as customize and extend Office 365, Dynamics 365, and Azure capabilities.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b="1"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Value Proposition</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solidFill>
                  <a:schemeClr val="bg1"/>
                </a:solidFill>
              </a:rPr>
              <a:t>1b. Describe the value of connecting business solutions</a:t>
            </a:r>
          </a:p>
        </p:txBody>
      </p:sp>
      <p:graphicFrame>
        <p:nvGraphicFramePr>
          <p:cNvPr id="10" name="Table 9">
            <a:extLst>
              <a:ext uri="{FF2B5EF4-FFF2-40B4-BE49-F238E27FC236}">
                <a16:creationId xmlns:a16="http://schemas.microsoft.com/office/drawing/2014/main" id="{7A0A2CB1-46A3-6049-AB8F-F5FA34E096C4}"/>
              </a:ext>
            </a:extLst>
          </p:cNvPr>
          <p:cNvGraphicFramePr>
            <a:graphicFrameLocks noGrp="1"/>
          </p:cNvGraphicFramePr>
          <p:nvPr>
            <p:extLst>
              <p:ext uri="{D42A27DB-BD31-4B8C-83A1-F6EECF244321}">
                <p14:modId xmlns:p14="http://schemas.microsoft.com/office/powerpoint/2010/main" val="150448967"/>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E8E6E6"/>
                    </a:solidFill>
                  </a:tcPr>
                </a:tc>
                <a:extLst>
                  <a:ext uri="{0D108BD9-81ED-4DB2-BD59-A6C34878D82A}">
                    <a16:rowId xmlns:a16="http://schemas.microsoft.com/office/drawing/2014/main" val="1516046161"/>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290115063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childTnLst>
        </p:cTn>
      </p:par>
    </p:tnLst>
    <p:bldLst>
      <p:bldP spid="5" grpId="0" animBg="1"/>
      <p:bldP spid="5" grpId="1" animBg="1"/>
      <p:bldP spid="4" grpId="0" animBg="1"/>
      <p:bldP spid="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b="1"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Security</a:t>
            </a:r>
            <a:endParaRPr lang="en-GB" b="1"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To manage security for Power Apps you can access https://</a:t>
            </a:r>
            <a:r>
              <a:rPr lang="en-GB" sz="1100" dirty="0" err="1">
                <a:solidFill>
                  <a:schemeClr val="bg1"/>
                </a:solidFill>
                <a:latin typeface="Helvetica Neue Light" panose="02000403000000020004"/>
                <a:ea typeface="Helvetica Neue Thin" panose="020B0403020202020204" pitchFamily="34" charset="0"/>
                <a:cs typeface="Arial" panose="020B0604020202020204" pitchFamily="34" charset="0"/>
              </a:rPr>
              <a:t>admin.powerplatform.microsoft.com</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Here you will find options for creating and managing environments, monitoring licenses, working with Data Loss Prevention policies and managing CDS Data Integration projects. This allows you to manage the Power Apps throughout your tenant from one single place.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Service</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Platform is comprised of four key products: Power Apps, Power Automate, and Power BI and Power Virtual Agents.</a:t>
            </a: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277B26C-A4F6-3C43-BD0C-BE469832EA30}"/>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Apps and Users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Microsoft 365 admin </a:t>
            </a:r>
            <a:r>
              <a:rPr lang="en-GB" sz="1100" dirty="0" err="1">
                <a:solidFill>
                  <a:schemeClr val="bg1"/>
                </a:solidFill>
                <a:latin typeface="Helvetica Neue Light" panose="02000403000000020004"/>
                <a:ea typeface="Helvetica Neue Thin" panose="020B0403020202020204" pitchFamily="34" charset="0"/>
                <a:cs typeface="Arial" panose="020B0604020202020204" pitchFamily="34" charset="0"/>
              </a:rPr>
              <a:t>center</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is used to create user accounts. The user account registers the user with Microsoft Online Services environment. In addition to registration with the online service, the user account must be assigned a license in order for the user to have access to the service. </a:t>
            </a:r>
          </a:p>
        </p:txBody>
      </p:sp>
      <p:sp>
        <p:nvSpPr>
          <p:cNvPr id="17" name="Rectangle 16">
            <a:extLst>
              <a:ext uri="{FF2B5EF4-FFF2-40B4-BE49-F238E27FC236}">
                <a16:creationId xmlns:a16="http://schemas.microsoft.com/office/drawing/2014/main" id="{2336292E-49FF-2847-BE72-17836C3658B9}"/>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Admin Centers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Power Apps Admin </a:t>
            </a:r>
            <a:r>
              <a:rPr lang="en-GB" sz="1100" dirty="0" err="1">
                <a:solidFill>
                  <a:schemeClr val="bg1"/>
                </a:solidFill>
                <a:latin typeface="Helvetica Neue Light" panose="02000403000000020004"/>
                <a:ea typeface="Helvetica Neue Thin" panose="020B0403020202020204" pitchFamily="34" charset="0"/>
                <a:cs typeface="Arial" panose="020B0604020202020204" pitchFamily="34" charset="0"/>
              </a:rPr>
              <a:t>Center</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Creating and managing environments. Power BI admin portal to manage a Power BI tenant. Microsoft 365 admin </a:t>
            </a:r>
            <a:r>
              <a:rPr lang="en-GB" sz="1100" dirty="0" err="1">
                <a:solidFill>
                  <a:schemeClr val="bg1"/>
                </a:solidFill>
                <a:latin typeface="Helvetica Neue Light" panose="02000403000000020004"/>
                <a:ea typeface="Helvetica Neue Thin" panose="020B0403020202020204" pitchFamily="34" charset="0"/>
                <a:cs typeface="Arial" panose="020B0604020202020204" pitchFamily="34" charset="0"/>
              </a:rPr>
              <a:t>center</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Manage users and their license assignment.</a:t>
            </a:r>
          </a:p>
        </p:txBody>
      </p:sp>
      <p:sp>
        <p:nvSpPr>
          <p:cNvPr id="19" name="Rectangle 18">
            <a:extLst>
              <a:ext uri="{FF2B5EF4-FFF2-40B4-BE49-F238E27FC236}">
                <a16:creationId xmlns:a16="http://schemas.microsoft.com/office/drawing/2014/main" id="{1A9729D3-B695-264D-A269-A3357B4CF469}"/>
              </a:ext>
            </a:extLst>
          </p:cNvPr>
          <p:cNvSpPr/>
          <p:nvPr/>
        </p:nvSpPr>
        <p:spPr>
          <a:xfrm>
            <a:off x="142089"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7">
                  <a:extLst>
                    <a:ext uri="{A12FA001-AC4F-418D-AE19-62706E023703}">
                      <ahyp:hlinkClr xmlns:ahyp="http://schemas.microsoft.com/office/drawing/2018/hyperlinkcolor" val="tx"/>
                    </a:ext>
                  </a:extLst>
                </a:hlinkClick>
              </a:rPr>
              <a:t>Compliance</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Trust </a:t>
            </a:r>
            <a:r>
              <a:rPr lang="en-GB" sz="1100" dirty="0" err="1">
                <a:solidFill>
                  <a:schemeClr val="bg1"/>
                </a:solidFill>
                <a:latin typeface="Helvetica Neue Light" panose="02000403000000020004"/>
                <a:ea typeface="Helvetica Neue Thin" panose="020B0403020202020204" pitchFamily="34" charset="0"/>
                <a:cs typeface="Arial" panose="020B0604020202020204" pitchFamily="34" charset="0"/>
              </a:rPr>
              <a:t>Center</a:t>
            </a:r>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 Centralized resource for obtaining information on Microsoft’s portfolio of products. Data Location: Environments can be created in a particular geo. Power Automate Audit Log: Events include Created flow, Edited flow, Deleted flow, Edited Permissions, Deleted Permissions, Started a paid trial, Renewed a paid trial.</a:t>
            </a:r>
          </a:p>
        </p:txBody>
      </p:sp>
      <p:sp>
        <p:nvSpPr>
          <p:cNvPr id="18" name="Rectangle 17">
            <a:extLst>
              <a:ext uri="{FF2B5EF4-FFF2-40B4-BE49-F238E27FC236}">
                <a16:creationId xmlns:a16="http://schemas.microsoft.com/office/drawing/2014/main" id="{B1C6FB1A-204A-814F-A59A-EB108367F1D2}"/>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Admin Centers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Security</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Service</a:t>
            </a:r>
          </a:p>
        </p:txBody>
      </p:sp>
      <p:sp>
        <p:nvSpPr>
          <p:cNvPr id="20" name="Rectangle 19">
            <a:extLst>
              <a:ext uri="{FF2B5EF4-FFF2-40B4-BE49-F238E27FC236}">
                <a16:creationId xmlns:a16="http://schemas.microsoft.com/office/drawing/2014/main" id="{AE6C04EF-9075-4044-A985-38BC234FBF66}"/>
              </a:ext>
            </a:extLst>
          </p:cNvPr>
          <p:cNvSpPr/>
          <p:nvPr/>
        </p:nvSpPr>
        <p:spPr>
          <a:xfrm>
            <a:off x="142089"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Compliance</a:t>
            </a:r>
          </a:p>
        </p:txBody>
      </p:sp>
      <p:sp>
        <p:nvSpPr>
          <p:cNvPr id="16" name="Rectangle 15">
            <a:extLst>
              <a:ext uri="{FF2B5EF4-FFF2-40B4-BE49-F238E27FC236}">
                <a16:creationId xmlns:a16="http://schemas.microsoft.com/office/drawing/2014/main" id="{E8713B6F-0EE8-674A-9674-2C983788527A}"/>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Apps and Users</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1c. Understand Power Platform administration and security</a:t>
            </a:r>
          </a:p>
        </p:txBody>
      </p:sp>
      <p:graphicFrame>
        <p:nvGraphicFramePr>
          <p:cNvPr id="11" name="Table 10">
            <a:extLst>
              <a:ext uri="{FF2B5EF4-FFF2-40B4-BE49-F238E27FC236}">
                <a16:creationId xmlns:a16="http://schemas.microsoft.com/office/drawing/2014/main" id="{D4FC3D7D-46C7-4049-BA1F-1B7094230705}"/>
              </a:ext>
            </a:extLst>
          </p:cNvPr>
          <p:cNvGraphicFramePr>
            <a:graphicFrameLocks noGrp="1"/>
          </p:cNvGraphicFramePr>
          <p:nvPr>
            <p:extLst>
              <p:ext uri="{D42A27DB-BD31-4B8C-83A1-F6EECF244321}">
                <p14:modId xmlns:p14="http://schemas.microsoft.com/office/powerpoint/2010/main" val="468721356"/>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376803637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6"/>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6"/>
                                        </p:tgtEl>
                                        <p:attrNameLst>
                                          <p:attrName>ppt_w</p:attrName>
                                        </p:attrNameLst>
                                      </p:cBhvr>
                                      <p:tavLst>
                                        <p:tav tm="0">
                                          <p:val>
                                            <p:strVal val="ppt_w"/>
                                          </p:val>
                                        </p:tav>
                                        <p:tav tm="100000">
                                          <p:val>
                                            <p:fltVal val="0"/>
                                          </p:val>
                                        </p:tav>
                                      </p:tavLst>
                                    </p:anim>
                                    <p:anim calcmode="lin" valueType="num">
                                      <p:cBhvr>
                                        <p:cTn id="53" dur="500"/>
                                        <p:tgtEl>
                                          <p:spTgt spid="16"/>
                                        </p:tgtEl>
                                        <p:attrNameLst>
                                          <p:attrName>ppt_h</p:attrName>
                                        </p:attrNameLst>
                                      </p:cBhvr>
                                      <p:tavLst>
                                        <p:tav tm="0">
                                          <p:val>
                                            <p:strVal val="ppt_h"/>
                                          </p:val>
                                        </p:tav>
                                        <p:tav tm="100000">
                                          <p:val>
                                            <p:strVal val="ppt_h"/>
                                          </p:val>
                                        </p:tav>
                                      </p:tavLst>
                                    </p:anim>
                                    <p:set>
                                      <p:cBhvr>
                                        <p:cTn id="54" dur="1" fill="hold">
                                          <p:stCondLst>
                                            <p:cond delay="499"/>
                                          </p:stCondLst>
                                        </p:cTn>
                                        <p:tgtEl>
                                          <p:spTgt spid="16"/>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5"/>
                                        </p:tgtEl>
                                        <p:attrNameLst>
                                          <p:attrName>ppt_w</p:attrName>
                                        </p:attrNameLst>
                                      </p:cBhvr>
                                      <p:tavLst>
                                        <p:tav tm="0">
                                          <p:val>
                                            <p:strVal val="ppt_w"/>
                                          </p:val>
                                        </p:tav>
                                        <p:tav tm="100000">
                                          <p:val>
                                            <p:fltVal val="0"/>
                                          </p:val>
                                        </p:tav>
                                      </p:tavLst>
                                    </p:anim>
                                    <p:anim calcmode="lin" valueType="num">
                                      <p:cBhvr>
                                        <p:cTn id="64" dur="500"/>
                                        <p:tgtEl>
                                          <p:spTgt spid="15"/>
                                        </p:tgtEl>
                                        <p:attrNameLst>
                                          <p:attrName>ppt_h</p:attrName>
                                        </p:attrNameLst>
                                      </p:cBhvr>
                                      <p:tavLst>
                                        <p:tav tm="0">
                                          <p:val>
                                            <p:strVal val="ppt_h"/>
                                          </p:val>
                                        </p:tav>
                                        <p:tav tm="100000">
                                          <p:val>
                                            <p:strVal val="ppt_h"/>
                                          </p:val>
                                        </p:tav>
                                      </p:tavLst>
                                    </p:anim>
                                    <p:set>
                                      <p:cBhvr>
                                        <p:cTn id="65" dur="1" fill="hold">
                                          <p:stCondLst>
                                            <p:cond delay="499"/>
                                          </p:stCondLst>
                                        </p:cTn>
                                        <p:tgtEl>
                                          <p:spTgt spid="15"/>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seq concurrent="1" nextAc="seek">
              <p:cTn id="71" restart="whenNotActive" fill="hold" evtFilter="cancelBubble" nodeType="interactiveSeq">
                <p:stCondLst>
                  <p:cond evt="onClick" delay="0">
                    <p:tgtEl>
                      <p:spTgt spid="18"/>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18"/>
                                        </p:tgtEl>
                                        <p:attrNameLst>
                                          <p:attrName>ppt_w</p:attrName>
                                        </p:attrNameLst>
                                      </p:cBhvr>
                                      <p:tavLst>
                                        <p:tav tm="0">
                                          <p:val>
                                            <p:strVal val="ppt_w"/>
                                          </p:val>
                                        </p:tav>
                                        <p:tav tm="100000">
                                          <p:val>
                                            <p:fltVal val="0"/>
                                          </p:val>
                                        </p:tav>
                                      </p:tavLst>
                                    </p:anim>
                                    <p:anim calcmode="lin" valueType="num">
                                      <p:cBhvr>
                                        <p:cTn id="76" dur="500"/>
                                        <p:tgtEl>
                                          <p:spTgt spid="18"/>
                                        </p:tgtEl>
                                        <p:attrNameLst>
                                          <p:attrName>ppt_h</p:attrName>
                                        </p:attrNameLst>
                                      </p:cBhvr>
                                      <p:tavLst>
                                        <p:tav tm="0">
                                          <p:val>
                                            <p:strVal val="ppt_h"/>
                                          </p:val>
                                        </p:tav>
                                        <p:tav tm="100000">
                                          <p:val>
                                            <p:strVal val="ppt_h"/>
                                          </p:val>
                                        </p:tav>
                                      </p:tavLst>
                                    </p:anim>
                                    <p:set>
                                      <p:cBhvr>
                                        <p:cTn id="77" dur="1" fill="hold">
                                          <p:stCondLst>
                                            <p:cond delay="499"/>
                                          </p:stCondLst>
                                        </p:cTn>
                                        <p:tgtEl>
                                          <p:spTgt spid="18"/>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17"/>
                                        </p:tgtEl>
                                        <p:attrNameLst>
                                          <p:attrName>ppt_w</p:attrName>
                                        </p:attrNameLst>
                                      </p:cBhvr>
                                      <p:tavLst>
                                        <p:tav tm="0">
                                          <p:val>
                                            <p:strVal val="ppt_w"/>
                                          </p:val>
                                        </p:tav>
                                        <p:tav tm="100000">
                                          <p:val>
                                            <p:fltVal val="0"/>
                                          </p:val>
                                        </p:tav>
                                      </p:tavLst>
                                    </p:anim>
                                    <p:anim calcmode="lin" valueType="num">
                                      <p:cBhvr>
                                        <p:cTn id="87" dur="500"/>
                                        <p:tgtEl>
                                          <p:spTgt spid="17"/>
                                        </p:tgtEl>
                                        <p:attrNameLst>
                                          <p:attrName>ppt_h</p:attrName>
                                        </p:attrNameLst>
                                      </p:cBhvr>
                                      <p:tavLst>
                                        <p:tav tm="0">
                                          <p:val>
                                            <p:strVal val="ppt_h"/>
                                          </p:val>
                                        </p:tav>
                                        <p:tav tm="100000">
                                          <p:val>
                                            <p:strVal val="ppt_h"/>
                                          </p:val>
                                        </p:tav>
                                      </p:tavLst>
                                    </p:anim>
                                    <p:set>
                                      <p:cBhvr>
                                        <p:cTn id="88" dur="1" fill="hold">
                                          <p:stCondLst>
                                            <p:cond delay="499"/>
                                          </p:stCondLst>
                                        </p:cTn>
                                        <p:tgtEl>
                                          <p:spTgt spid="17"/>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seq concurrent="1" nextAc="seek">
              <p:cTn id="94" restart="whenNotActive" fill="hold" evtFilter="cancelBubble" nodeType="interactiveSeq">
                <p:stCondLst>
                  <p:cond evt="onClick" delay="0">
                    <p:tgtEl>
                      <p:spTgt spid="20"/>
                    </p:tgtEl>
                  </p:cond>
                </p:stCondLst>
                <p:endSync evt="end" delay="0">
                  <p:rtn val="all"/>
                </p:endSync>
                <p:childTnLst>
                  <p:par>
                    <p:cTn id="95" fill="hold">
                      <p:stCondLst>
                        <p:cond delay="0"/>
                      </p:stCondLst>
                      <p:childTnLst>
                        <p:par>
                          <p:cTn id="96" fill="hold">
                            <p:stCondLst>
                              <p:cond delay="0"/>
                            </p:stCondLst>
                            <p:childTnLst>
                              <p:par>
                                <p:cTn id="97" presetID="17" presetClass="exit" presetSubtype="10" fill="hold" grpId="0" nodeType="clickEffect">
                                  <p:stCondLst>
                                    <p:cond delay="0"/>
                                  </p:stCondLst>
                                  <p:childTnLst>
                                    <p:anim calcmode="lin" valueType="num">
                                      <p:cBhvr>
                                        <p:cTn id="98" dur="500"/>
                                        <p:tgtEl>
                                          <p:spTgt spid="20"/>
                                        </p:tgtEl>
                                        <p:attrNameLst>
                                          <p:attrName>ppt_w</p:attrName>
                                        </p:attrNameLst>
                                      </p:cBhvr>
                                      <p:tavLst>
                                        <p:tav tm="0">
                                          <p:val>
                                            <p:strVal val="ppt_w"/>
                                          </p:val>
                                        </p:tav>
                                        <p:tav tm="100000">
                                          <p:val>
                                            <p:fltVal val="0"/>
                                          </p:val>
                                        </p:tav>
                                      </p:tavLst>
                                    </p:anim>
                                    <p:anim calcmode="lin" valueType="num">
                                      <p:cBhvr>
                                        <p:cTn id="99" dur="500"/>
                                        <p:tgtEl>
                                          <p:spTgt spid="20"/>
                                        </p:tgtEl>
                                        <p:attrNameLst>
                                          <p:attrName>ppt_h</p:attrName>
                                        </p:attrNameLst>
                                      </p:cBhvr>
                                      <p:tavLst>
                                        <p:tav tm="0">
                                          <p:val>
                                            <p:strVal val="ppt_h"/>
                                          </p:val>
                                        </p:tav>
                                        <p:tav tm="100000">
                                          <p:val>
                                            <p:strVal val="ppt_h"/>
                                          </p:val>
                                        </p:tav>
                                      </p:tavLst>
                                    </p:anim>
                                    <p:set>
                                      <p:cBhvr>
                                        <p:cTn id="100" dur="1" fill="hold">
                                          <p:stCondLst>
                                            <p:cond delay="499"/>
                                          </p:stCondLst>
                                        </p:cTn>
                                        <p:tgtEl>
                                          <p:spTgt spid="20"/>
                                        </p:tgtEl>
                                        <p:attrNameLst>
                                          <p:attrName>style.visibility</p:attrName>
                                        </p:attrNameLst>
                                      </p:cBhvr>
                                      <p:to>
                                        <p:strVal val="hidden"/>
                                      </p:to>
                                    </p:set>
                                  </p:childTnLst>
                                </p:cTn>
                              </p:par>
                            </p:childTnLst>
                          </p:cTn>
                        </p:par>
                        <p:par>
                          <p:cTn id="101" fill="hold">
                            <p:stCondLst>
                              <p:cond delay="500"/>
                            </p:stCondLst>
                            <p:childTnLst>
                              <p:par>
                                <p:cTn id="102" presetID="17" presetClass="entr" presetSubtype="10" fill="hold" grpId="0" nodeType="after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p:cTn id="104" dur="500" fill="hold"/>
                                        <p:tgtEl>
                                          <p:spTgt spid="19"/>
                                        </p:tgtEl>
                                        <p:attrNameLst>
                                          <p:attrName>ppt_w</p:attrName>
                                        </p:attrNameLst>
                                      </p:cBhvr>
                                      <p:tavLst>
                                        <p:tav tm="0">
                                          <p:val>
                                            <p:fltVal val="0"/>
                                          </p:val>
                                        </p:tav>
                                        <p:tav tm="100000">
                                          <p:val>
                                            <p:strVal val="#ppt_w"/>
                                          </p:val>
                                        </p:tav>
                                      </p:tavLst>
                                    </p:anim>
                                    <p:anim calcmode="lin" valueType="num">
                                      <p:cBhvr>
                                        <p:cTn id="105"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17" presetClass="exit" presetSubtype="10" fill="hold" grpId="1" nodeType="clickEffect">
                                  <p:stCondLst>
                                    <p:cond delay="0"/>
                                  </p:stCondLst>
                                  <p:childTnLst>
                                    <p:anim calcmode="lin" valueType="num">
                                      <p:cBhvr>
                                        <p:cTn id="109" dur="500"/>
                                        <p:tgtEl>
                                          <p:spTgt spid="19"/>
                                        </p:tgtEl>
                                        <p:attrNameLst>
                                          <p:attrName>ppt_w</p:attrName>
                                        </p:attrNameLst>
                                      </p:cBhvr>
                                      <p:tavLst>
                                        <p:tav tm="0">
                                          <p:val>
                                            <p:strVal val="ppt_w"/>
                                          </p:val>
                                        </p:tav>
                                        <p:tav tm="100000">
                                          <p:val>
                                            <p:fltVal val="0"/>
                                          </p:val>
                                        </p:tav>
                                      </p:tavLst>
                                    </p:anim>
                                    <p:anim calcmode="lin" valueType="num">
                                      <p:cBhvr>
                                        <p:cTn id="110" dur="500"/>
                                        <p:tgtEl>
                                          <p:spTgt spid="19"/>
                                        </p:tgtEl>
                                        <p:attrNameLst>
                                          <p:attrName>ppt_h</p:attrName>
                                        </p:attrNameLst>
                                      </p:cBhvr>
                                      <p:tavLst>
                                        <p:tav tm="0">
                                          <p:val>
                                            <p:strVal val="ppt_h"/>
                                          </p:val>
                                        </p:tav>
                                        <p:tav tm="100000">
                                          <p:val>
                                            <p:strVal val="ppt_h"/>
                                          </p:val>
                                        </p:tav>
                                      </p:tavLst>
                                    </p:anim>
                                    <p:set>
                                      <p:cBhvr>
                                        <p:cTn id="111" dur="1" fill="hold">
                                          <p:stCondLst>
                                            <p:cond delay="499"/>
                                          </p:stCondLst>
                                        </p:cTn>
                                        <p:tgtEl>
                                          <p:spTgt spid="19"/>
                                        </p:tgtEl>
                                        <p:attrNameLst>
                                          <p:attrName>style.visibility</p:attrName>
                                        </p:attrNameLst>
                                      </p:cBhvr>
                                      <p:to>
                                        <p:strVal val="hidden"/>
                                      </p:to>
                                    </p:set>
                                  </p:childTnLst>
                                </p:cTn>
                              </p:par>
                            </p:childTnLst>
                          </p:cTn>
                        </p:par>
                        <p:par>
                          <p:cTn id="112" fill="hold">
                            <p:stCondLst>
                              <p:cond delay="500"/>
                            </p:stCondLst>
                            <p:childTnLst>
                              <p:par>
                                <p:cTn id="113" presetID="17" presetClass="entr" presetSubtype="10" fill="hold" grpId="1" nodeType="after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p:cTn id="115" dur="500" fill="hold"/>
                                        <p:tgtEl>
                                          <p:spTgt spid="20"/>
                                        </p:tgtEl>
                                        <p:attrNameLst>
                                          <p:attrName>ppt_w</p:attrName>
                                        </p:attrNameLst>
                                      </p:cBhvr>
                                      <p:tavLst>
                                        <p:tav tm="0">
                                          <p:val>
                                            <p:fltVal val="0"/>
                                          </p:val>
                                        </p:tav>
                                        <p:tav tm="100000">
                                          <p:val>
                                            <p:strVal val="#ppt_w"/>
                                          </p:val>
                                        </p:tav>
                                      </p:tavLst>
                                    </p:anim>
                                    <p:anim calcmode="lin" valueType="num">
                                      <p:cBhvr>
                                        <p:cTn id="116"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0"/>
                  </p:tgtEl>
                </p:cond>
              </p:nextCondLst>
            </p:seq>
          </p:childTnLst>
        </p:cTn>
      </p:par>
    </p:tnLst>
    <p:bldLst>
      <p:bldP spid="5" grpId="0" animBg="1"/>
      <p:bldP spid="5" grpId="1" animBg="1"/>
      <p:bldP spid="13" grpId="0" animBg="1"/>
      <p:bldP spid="13" grpId="1" animBg="1"/>
      <p:bldP spid="15" grpId="0" animBg="1"/>
      <p:bldP spid="15" grpId="1" animBg="1"/>
      <p:bldP spid="17" grpId="0" animBg="1"/>
      <p:bldP spid="17" grpId="1" animBg="1"/>
      <p:bldP spid="19" grpId="0" animBg="1"/>
      <p:bldP spid="19" grpId="1" animBg="1"/>
      <p:bldP spid="18" grpId="0" animBg="1"/>
      <p:bldP spid="18" grpId="1" animBg="1"/>
      <p:bldP spid="4" grpId="0" animBg="1"/>
      <p:bldP spid="4" grpId="1" animBg="1"/>
      <p:bldP spid="14" grpId="0" animBg="1"/>
      <p:bldP spid="14" grpId="1" animBg="1"/>
      <p:bldP spid="20" grpId="0" animBg="1"/>
      <p:bldP spid="20" grpId="1" animBg="1"/>
      <p:bldP spid="16" grpId="0"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D3838"/>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5A4F09-7046-0C43-89E6-632530272416}"/>
              </a:ext>
            </a:extLst>
          </p:cNvPr>
          <p:cNvSpPr/>
          <p:nvPr/>
        </p:nvSpPr>
        <p:spPr>
          <a:xfrm>
            <a:off x="0" y="5770879"/>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sz="4000" dirty="0"/>
              <a:t>2. Understand the Core Components of Power Platform</a:t>
            </a:r>
          </a:p>
        </p:txBody>
      </p:sp>
      <p:sp>
        <p:nvSpPr>
          <p:cNvPr id="3" name="Oval 2">
            <a:extLst>
              <a:ext uri="{FF2B5EF4-FFF2-40B4-BE49-F238E27FC236}">
                <a16:creationId xmlns:a16="http://schemas.microsoft.com/office/drawing/2014/main" id="{8DA833BD-A498-9C41-AB6A-D36EA2037C39}"/>
              </a:ext>
            </a:extLst>
          </p:cNvPr>
          <p:cNvSpPr/>
          <p:nvPr/>
        </p:nvSpPr>
        <p:spPr>
          <a:xfrm>
            <a:off x="11287760" y="182880"/>
            <a:ext cx="690880" cy="6908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tx1"/>
                </a:solidFill>
              </a:rPr>
              <a:t>20-25%</a:t>
            </a:r>
          </a:p>
        </p:txBody>
      </p:sp>
    </p:spTree>
    <p:extLst>
      <p:ext uri="{BB962C8B-B14F-4D97-AF65-F5344CB8AC3E}">
        <p14:creationId xmlns:p14="http://schemas.microsoft.com/office/powerpoint/2010/main" val="205138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023929E-5C16-F34D-819F-1529004553E8}"/>
              </a:ext>
            </a:extLst>
          </p:cNvPr>
          <p:cNvSpPr/>
          <p:nvPr/>
        </p:nvSpPr>
        <p:spPr>
          <a:xfrm>
            <a:off x="142089"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Relationships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Entities that relate to one another have a relational connection. Relationships between entities exist in many forms, but the two most common are one-to-many and many-to-many, both of which are supported by Common Data Service.</a:t>
            </a:r>
          </a:p>
        </p:txBody>
      </p:sp>
      <p:sp>
        <p:nvSpPr>
          <p:cNvPr id="19" name="Rectangle 18">
            <a:extLst>
              <a:ext uri="{FF2B5EF4-FFF2-40B4-BE49-F238E27FC236}">
                <a16:creationId xmlns:a16="http://schemas.microsoft.com/office/drawing/2014/main" id="{B1462778-EF1A-B54D-B4FC-0DA0487E3480}"/>
              </a:ext>
            </a:extLst>
          </p:cNvPr>
          <p:cNvSpPr/>
          <p:nvPr/>
        </p:nvSpPr>
        <p:spPr>
          <a:xfrm>
            <a:off x="9140355"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Business Rules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You can create business rules and recommendations to apply logic and validations without writing code or creating plug-ins. Define business rules for an entity that apply to all the entity forms and at the server level. Business rules defined for an entity apply to both canvas apps and model-driven apps if the entity is used in the app.</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B018E211-AE6F-CF4E-8E38-D23C0C520F2A}"/>
              </a:ext>
            </a:extLst>
          </p:cNvPr>
          <p:cNvSpPr/>
          <p:nvPr/>
        </p:nvSpPr>
        <p:spPr>
          <a:xfrm>
            <a:off x="6140933"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Business Process Flows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You can help ensure that people enter data consistently and follow the same steps every time they work with a customer by creating a business process flow. </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Common Data Service (CDS)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 cloud-based solution that structures data and business logic to support interconnected applications and processes in a secure and compliant manner. Managed and maintained by Microsoft, CDS is available globally but deployed geographically to comply with your potential data residency.</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018DE3A0-CC52-1C43-BB11-9F1811C0BD47}"/>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Common Data Model </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 logical design that includes a set of open-sourced, standardized, extensible data entities and relationships that Microsoft and its partners have published in an industry-wide initiative called the Open Data Initiative. This collection of predefined entities, attributes, semantic metadata, and relationships form the basis of the Common Data Model.</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DFA3238C-3BC0-CD4A-AC6A-8C87A3049092}"/>
              </a:ext>
            </a:extLst>
          </p:cNvPr>
          <p:cNvSpPr/>
          <p:nvPr/>
        </p:nvSpPr>
        <p:spPr>
          <a:xfrm>
            <a:off x="3141511" y="3840451"/>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7">
                  <a:extLst>
                    <a:ext uri="{A12FA001-AC4F-418D-AE19-62706E023703}">
                      <ahyp:hlinkClr xmlns:ahyp="http://schemas.microsoft.com/office/drawing/2018/hyperlinkcolor" val="tx"/>
                    </a:ext>
                  </a:extLst>
                </a:hlinkClick>
              </a:rPr>
              <a:t>Environments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Used to store, manage, and share your organization's business data, apps, and flows. Each environment allows you to provision one Common Data Service database for use within that environment. Common Data Service environments allow you to manage user access, security settings, and the storage that is associated with that database.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277B26C-A4F6-3C43-BD0C-BE469832EA30}"/>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8">
                  <a:extLst>
                    <a:ext uri="{A12FA001-AC4F-418D-AE19-62706E023703}">
                      <ahyp:hlinkClr xmlns:ahyp="http://schemas.microsoft.com/office/drawing/2018/hyperlinkcolor" val="tx"/>
                    </a:ext>
                  </a:extLst>
                </a:hlinkClick>
              </a:rPr>
              <a:t>Fields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Fields are a way to store a discrete piece of information within a record in an entity. You might think of them as a column in Excel.</a:t>
            </a:r>
          </a:p>
        </p:txBody>
      </p:sp>
      <p:sp>
        <p:nvSpPr>
          <p:cNvPr id="13" name="Rectangle 12">
            <a:extLst>
              <a:ext uri="{FF2B5EF4-FFF2-40B4-BE49-F238E27FC236}">
                <a16:creationId xmlns:a16="http://schemas.microsoft.com/office/drawing/2014/main" id="{48AEAF1D-1681-3F4D-BA0A-EBF552919B9F}"/>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8">
                  <a:extLst>
                    <a:ext uri="{A12FA001-AC4F-418D-AE19-62706E023703}">
                      <ahyp:hlinkClr xmlns:ahyp="http://schemas.microsoft.com/office/drawing/2018/hyperlinkcolor" val="tx"/>
                    </a:ext>
                  </a:extLst>
                </a:hlinkClick>
              </a:rPr>
              <a:t>Entities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An entity is like a table in a database. A logical structure containing records that are made up of fields. Standard: The base set of entities that are created for every instance of a CDS. You can add more fields to any entity, but you can only delete fields from a custom entity. Complex: Entities that contain complex, server-side logic.</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0A005935-B4B2-9A44-9F77-5C8EACE30D6F}"/>
              </a:ext>
            </a:extLst>
          </p:cNvPr>
          <p:cNvSpPr/>
          <p:nvPr/>
        </p:nvSpPr>
        <p:spPr>
          <a:xfrm>
            <a:off x="9140355"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Business Rules</a:t>
            </a:r>
          </a:p>
        </p:txBody>
      </p:sp>
      <p:sp>
        <p:nvSpPr>
          <p:cNvPr id="18" name="Rectangle 17">
            <a:extLst>
              <a:ext uri="{FF2B5EF4-FFF2-40B4-BE49-F238E27FC236}">
                <a16:creationId xmlns:a16="http://schemas.microsoft.com/office/drawing/2014/main" id="{D91D58AB-3B8D-7641-9372-2F63604209B7}"/>
              </a:ext>
            </a:extLst>
          </p:cNvPr>
          <p:cNvSpPr/>
          <p:nvPr/>
        </p:nvSpPr>
        <p:spPr>
          <a:xfrm>
            <a:off x="6140933"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Business Process Flows</a:t>
            </a:r>
          </a:p>
        </p:txBody>
      </p:sp>
      <p:sp>
        <p:nvSpPr>
          <p:cNvPr id="12" name="Rectangle 11">
            <a:extLst>
              <a:ext uri="{FF2B5EF4-FFF2-40B4-BE49-F238E27FC236}">
                <a16:creationId xmlns:a16="http://schemas.microsoft.com/office/drawing/2014/main" id="{EFCB7E8E-E6D3-BA4C-9489-B2079FB962C2}"/>
              </a:ext>
            </a:extLst>
          </p:cNvPr>
          <p:cNvSpPr/>
          <p:nvPr/>
        </p:nvSpPr>
        <p:spPr>
          <a:xfrm>
            <a:off x="3141511"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Environments</a:t>
            </a:r>
          </a:p>
        </p:txBody>
      </p:sp>
      <p:sp>
        <p:nvSpPr>
          <p:cNvPr id="24" name="Rectangle 23">
            <a:extLst>
              <a:ext uri="{FF2B5EF4-FFF2-40B4-BE49-F238E27FC236}">
                <a16:creationId xmlns:a16="http://schemas.microsoft.com/office/drawing/2014/main" id="{80763648-76E4-4449-ADC9-B97DDD11A4C4}"/>
              </a:ext>
            </a:extLst>
          </p:cNvPr>
          <p:cNvSpPr/>
          <p:nvPr/>
        </p:nvSpPr>
        <p:spPr>
          <a:xfrm>
            <a:off x="142089" y="3840451"/>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Relationships</a:t>
            </a:r>
          </a:p>
        </p:txBody>
      </p:sp>
      <p:sp>
        <p:nvSpPr>
          <p:cNvPr id="16" name="Rectangle 15">
            <a:extLst>
              <a:ext uri="{FF2B5EF4-FFF2-40B4-BE49-F238E27FC236}">
                <a16:creationId xmlns:a16="http://schemas.microsoft.com/office/drawing/2014/main" id="{E8713B6F-0EE8-674A-9674-2C983788527A}"/>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Fields</a:t>
            </a:r>
          </a:p>
        </p:txBody>
      </p:sp>
      <p:sp>
        <p:nvSpPr>
          <p:cNvPr id="14" name="Rectangle 13">
            <a:extLst>
              <a:ext uri="{FF2B5EF4-FFF2-40B4-BE49-F238E27FC236}">
                <a16:creationId xmlns:a16="http://schemas.microsoft.com/office/drawing/2014/main" id="{54EA6432-DE66-5147-9A62-6322C038A612}"/>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Entities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Common Data Service (CDS)</a:t>
            </a:r>
          </a:p>
        </p:txBody>
      </p:sp>
      <p:sp>
        <p:nvSpPr>
          <p:cNvPr id="27" name="Rectangle 26">
            <a:extLst>
              <a:ext uri="{FF2B5EF4-FFF2-40B4-BE49-F238E27FC236}">
                <a16:creationId xmlns:a16="http://schemas.microsoft.com/office/drawing/2014/main" id="{EF184798-F8DF-214E-A14A-46E4197252E7}"/>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Common Data Model (CDM)</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2a. Understand Common Data Services</a:t>
            </a:r>
          </a:p>
        </p:txBody>
      </p:sp>
      <p:graphicFrame>
        <p:nvGraphicFramePr>
          <p:cNvPr id="21" name="Table 20">
            <a:extLst>
              <a:ext uri="{FF2B5EF4-FFF2-40B4-BE49-F238E27FC236}">
                <a16:creationId xmlns:a16="http://schemas.microsoft.com/office/drawing/2014/main" id="{426033B3-E8A4-DC42-AFF2-FFA55A265066}"/>
              </a:ext>
            </a:extLst>
          </p:cNvPr>
          <p:cNvGraphicFramePr>
            <a:graphicFrameLocks noGrp="1"/>
          </p:cNvGraphicFramePr>
          <p:nvPr>
            <p:extLst>
              <p:ext uri="{D42A27DB-BD31-4B8C-83A1-F6EECF244321}">
                <p14:modId xmlns:p14="http://schemas.microsoft.com/office/powerpoint/2010/main" val="57019233"/>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67962366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2"/>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2"/>
                                        </p:tgtEl>
                                        <p:attrNameLst>
                                          <p:attrName>ppt_w</p:attrName>
                                        </p:attrNameLst>
                                      </p:cBhvr>
                                      <p:tavLst>
                                        <p:tav tm="0">
                                          <p:val>
                                            <p:strVal val="ppt_w"/>
                                          </p:val>
                                        </p:tav>
                                        <p:tav tm="100000">
                                          <p:val>
                                            <p:fltVal val="0"/>
                                          </p:val>
                                        </p:tav>
                                      </p:tavLst>
                                    </p:anim>
                                    <p:anim calcmode="lin" valueType="num">
                                      <p:cBhvr>
                                        <p:cTn id="30" dur="500"/>
                                        <p:tgtEl>
                                          <p:spTgt spid="12"/>
                                        </p:tgtEl>
                                        <p:attrNameLst>
                                          <p:attrName>ppt_h</p:attrName>
                                        </p:attrNameLst>
                                      </p:cBhvr>
                                      <p:tavLst>
                                        <p:tav tm="0">
                                          <p:val>
                                            <p:strVal val="ppt_h"/>
                                          </p:val>
                                        </p:tav>
                                        <p:tav tm="100000">
                                          <p:val>
                                            <p:strVal val="ppt_h"/>
                                          </p:val>
                                        </p:tav>
                                      </p:tavLst>
                                    </p:anim>
                                    <p:set>
                                      <p:cBhvr>
                                        <p:cTn id="31" dur="1" fill="hold">
                                          <p:stCondLst>
                                            <p:cond delay="499"/>
                                          </p:stCondLst>
                                        </p:cTn>
                                        <p:tgtEl>
                                          <p:spTgt spid="12"/>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1"/>
                                        </p:tgtEl>
                                        <p:attrNameLst>
                                          <p:attrName>ppt_w</p:attrName>
                                        </p:attrNameLst>
                                      </p:cBhvr>
                                      <p:tavLst>
                                        <p:tav tm="0">
                                          <p:val>
                                            <p:strVal val="ppt_w"/>
                                          </p:val>
                                        </p:tav>
                                        <p:tav tm="100000">
                                          <p:val>
                                            <p:fltVal val="0"/>
                                          </p:val>
                                        </p:tav>
                                      </p:tavLst>
                                    </p:anim>
                                    <p:anim calcmode="lin" valueType="num">
                                      <p:cBhvr>
                                        <p:cTn id="41" dur="500"/>
                                        <p:tgtEl>
                                          <p:spTgt spid="11"/>
                                        </p:tgtEl>
                                        <p:attrNameLst>
                                          <p:attrName>ppt_h</p:attrName>
                                        </p:attrNameLst>
                                      </p:cBhvr>
                                      <p:tavLst>
                                        <p:tav tm="0">
                                          <p:val>
                                            <p:strVal val="ppt_h"/>
                                          </p:val>
                                        </p:tav>
                                        <p:tav tm="100000">
                                          <p:val>
                                            <p:strVal val="ppt_h"/>
                                          </p:val>
                                        </p:tav>
                                      </p:tavLst>
                                    </p:anim>
                                    <p:set>
                                      <p:cBhvr>
                                        <p:cTn id="42" dur="1" fill="hold">
                                          <p:stCondLst>
                                            <p:cond delay="499"/>
                                          </p:stCondLst>
                                        </p:cTn>
                                        <p:tgtEl>
                                          <p:spTgt spid="11"/>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2"/>
                  </p:tgtEl>
                </p:cond>
              </p:nextCondLst>
            </p:seq>
            <p:seq concurrent="1" nextAc="seek">
              <p:cTn id="48" restart="whenNotActive" fill="hold" evtFilter="cancelBubble" nodeType="interactiveSeq">
                <p:stCondLst>
                  <p:cond evt="onClick" delay="0">
                    <p:tgtEl>
                      <p:spTgt spid="14"/>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4"/>
                                        </p:tgtEl>
                                        <p:attrNameLst>
                                          <p:attrName>ppt_w</p:attrName>
                                        </p:attrNameLst>
                                      </p:cBhvr>
                                      <p:tavLst>
                                        <p:tav tm="0">
                                          <p:val>
                                            <p:strVal val="ppt_w"/>
                                          </p:val>
                                        </p:tav>
                                        <p:tav tm="100000">
                                          <p:val>
                                            <p:fltVal val="0"/>
                                          </p:val>
                                        </p:tav>
                                      </p:tavLst>
                                    </p:anim>
                                    <p:anim calcmode="lin" valueType="num">
                                      <p:cBhvr>
                                        <p:cTn id="53" dur="500"/>
                                        <p:tgtEl>
                                          <p:spTgt spid="14"/>
                                        </p:tgtEl>
                                        <p:attrNameLst>
                                          <p:attrName>ppt_h</p:attrName>
                                        </p:attrNameLst>
                                      </p:cBhvr>
                                      <p:tavLst>
                                        <p:tav tm="0">
                                          <p:val>
                                            <p:strVal val="ppt_h"/>
                                          </p:val>
                                        </p:tav>
                                        <p:tav tm="100000">
                                          <p:val>
                                            <p:strVal val="ppt_h"/>
                                          </p:val>
                                        </p:tav>
                                      </p:tavLst>
                                    </p:anim>
                                    <p:set>
                                      <p:cBhvr>
                                        <p:cTn id="54" dur="1" fill="hold">
                                          <p:stCondLst>
                                            <p:cond delay="499"/>
                                          </p:stCondLst>
                                        </p:cTn>
                                        <p:tgtEl>
                                          <p:spTgt spid="14"/>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p:cTn id="58" dur="500" fill="hold"/>
                                        <p:tgtEl>
                                          <p:spTgt spid="13"/>
                                        </p:tgtEl>
                                        <p:attrNameLst>
                                          <p:attrName>ppt_w</p:attrName>
                                        </p:attrNameLst>
                                      </p:cBhvr>
                                      <p:tavLst>
                                        <p:tav tm="0">
                                          <p:val>
                                            <p:fltVal val="0"/>
                                          </p:val>
                                        </p:tav>
                                        <p:tav tm="100000">
                                          <p:val>
                                            <p:strVal val="#ppt_w"/>
                                          </p:val>
                                        </p:tav>
                                      </p:tavLst>
                                    </p:anim>
                                    <p:anim calcmode="lin" valueType="num">
                                      <p:cBhvr>
                                        <p:cTn id="59"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3"/>
                                        </p:tgtEl>
                                        <p:attrNameLst>
                                          <p:attrName>ppt_w</p:attrName>
                                        </p:attrNameLst>
                                      </p:cBhvr>
                                      <p:tavLst>
                                        <p:tav tm="0">
                                          <p:val>
                                            <p:strVal val="ppt_w"/>
                                          </p:val>
                                        </p:tav>
                                        <p:tav tm="100000">
                                          <p:val>
                                            <p:fltVal val="0"/>
                                          </p:val>
                                        </p:tav>
                                      </p:tavLst>
                                    </p:anim>
                                    <p:anim calcmode="lin" valueType="num">
                                      <p:cBhvr>
                                        <p:cTn id="64" dur="500"/>
                                        <p:tgtEl>
                                          <p:spTgt spid="13"/>
                                        </p:tgtEl>
                                        <p:attrNameLst>
                                          <p:attrName>ppt_h</p:attrName>
                                        </p:attrNameLst>
                                      </p:cBhvr>
                                      <p:tavLst>
                                        <p:tav tm="0">
                                          <p:val>
                                            <p:strVal val="ppt_h"/>
                                          </p:val>
                                        </p:tav>
                                        <p:tav tm="100000">
                                          <p:val>
                                            <p:strVal val="ppt_h"/>
                                          </p:val>
                                        </p:tav>
                                      </p:tavLst>
                                    </p:anim>
                                    <p:set>
                                      <p:cBhvr>
                                        <p:cTn id="65" dur="1" fill="hold">
                                          <p:stCondLst>
                                            <p:cond delay="499"/>
                                          </p:stCondLst>
                                        </p:cTn>
                                        <p:tgtEl>
                                          <p:spTgt spid="13"/>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500" fill="hold"/>
                                        <p:tgtEl>
                                          <p:spTgt spid="14"/>
                                        </p:tgtEl>
                                        <p:attrNameLst>
                                          <p:attrName>ppt_w</p:attrName>
                                        </p:attrNameLst>
                                      </p:cBhvr>
                                      <p:tavLst>
                                        <p:tav tm="0">
                                          <p:val>
                                            <p:fltVal val="0"/>
                                          </p:val>
                                        </p:tav>
                                        <p:tav tm="100000">
                                          <p:val>
                                            <p:strVal val="#ppt_w"/>
                                          </p:val>
                                        </p:tav>
                                      </p:tavLst>
                                    </p:anim>
                                    <p:anim calcmode="lin" valueType="num">
                                      <p:cBhvr>
                                        <p:cTn id="70"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71" restart="whenNotActive" fill="hold" evtFilter="cancelBubble" nodeType="interactiveSeq">
                <p:stCondLst>
                  <p:cond evt="onClick" delay="0">
                    <p:tgtEl>
                      <p:spTgt spid="16"/>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16"/>
                                        </p:tgtEl>
                                        <p:attrNameLst>
                                          <p:attrName>ppt_w</p:attrName>
                                        </p:attrNameLst>
                                      </p:cBhvr>
                                      <p:tavLst>
                                        <p:tav tm="0">
                                          <p:val>
                                            <p:strVal val="ppt_w"/>
                                          </p:val>
                                        </p:tav>
                                        <p:tav tm="100000">
                                          <p:val>
                                            <p:fltVal val="0"/>
                                          </p:val>
                                        </p:tav>
                                      </p:tavLst>
                                    </p:anim>
                                    <p:anim calcmode="lin" valueType="num">
                                      <p:cBhvr>
                                        <p:cTn id="76" dur="500"/>
                                        <p:tgtEl>
                                          <p:spTgt spid="16"/>
                                        </p:tgtEl>
                                        <p:attrNameLst>
                                          <p:attrName>ppt_h</p:attrName>
                                        </p:attrNameLst>
                                      </p:cBhvr>
                                      <p:tavLst>
                                        <p:tav tm="0">
                                          <p:val>
                                            <p:strVal val="ppt_h"/>
                                          </p:val>
                                        </p:tav>
                                        <p:tav tm="100000">
                                          <p:val>
                                            <p:strVal val="ppt_h"/>
                                          </p:val>
                                        </p:tav>
                                      </p:tavLst>
                                    </p:anim>
                                    <p:set>
                                      <p:cBhvr>
                                        <p:cTn id="77" dur="1" fill="hold">
                                          <p:stCondLst>
                                            <p:cond delay="499"/>
                                          </p:stCondLst>
                                        </p:cTn>
                                        <p:tgtEl>
                                          <p:spTgt spid="16"/>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15"/>
                                        </p:tgtEl>
                                        <p:attrNameLst>
                                          <p:attrName>ppt_w</p:attrName>
                                        </p:attrNameLst>
                                      </p:cBhvr>
                                      <p:tavLst>
                                        <p:tav tm="0">
                                          <p:val>
                                            <p:strVal val="ppt_w"/>
                                          </p:val>
                                        </p:tav>
                                        <p:tav tm="100000">
                                          <p:val>
                                            <p:fltVal val="0"/>
                                          </p:val>
                                        </p:tav>
                                      </p:tavLst>
                                    </p:anim>
                                    <p:anim calcmode="lin" valueType="num">
                                      <p:cBhvr>
                                        <p:cTn id="87" dur="500"/>
                                        <p:tgtEl>
                                          <p:spTgt spid="15"/>
                                        </p:tgtEl>
                                        <p:attrNameLst>
                                          <p:attrName>ppt_h</p:attrName>
                                        </p:attrNameLst>
                                      </p:cBhvr>
                                      <p:tavLst>
                                        <p:tav tm="0">
                                          <p:val>
                                            <p:strVal val="ppt_h"/>
                                          </p:val>
                                        </p:tav>
                                        <p:tav tm="100000">
                                          <p:val>
                                            <p:strVal val="ppt_h"/>
                                          </p:val>
                                        </p:tav>
                                      </p:tavLst>
                                    </p:anim>
                                    <p:set>
                                      <p:cBhvr>
                                        <p:cTn id="88" dur="1" fill="hold">
                                          <p:stCondLst>
                                            <p:cond delay="499"/>
                                          </p:stCondLst>
                                        </p:cTn>
                                        <p:tgtEl>
                                          <p:spTgt spid="15"/>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seq concurrent="1" nextAc="seek">
              <p:cTn id="94" restart="whenNotActive" fill="hold" evtFilter="cancelBubble" nodeType="interactiveSeq">
                <p:stCondLst>
                  <p:cond evt="onClick" delay="0">
                    <p:tgtEl>
                      <p:spTgt spid="18"/>
                    </p:tgtEl>
                  </p:cond>
                </p:stCondLst>
                <p:endSync evt="end" delay="0">
                  <p:rtn val="all"/>
                </p:endSync>
                <p:childTnLst>
                  <p:par>
                    <p:cTn id="95" fill="hold">
                      <p:stCondLst>
                        <p:cond delay="0"/>
                      </p:stCondLst>
                      <p:childTnLst>
                        <p:par>
                          <p:cTn id="96" fill="hold">
                            <p:stCondLst>
                              <p:cond delay="0"/>
                            </p:stCondLst>
                            <p:childTnLst>
                              <p:par>
                                <p:cTn id="97" presetID="17" presetClass="exit" presetSubtype="10" fill="hold" grpId="0" nodeType="clickEffect">
                                  <p:stCondLst>
                                    <p:cond delay="0"/>
                                  </p:stCondLst>
                                  <p:childTnLst>
                                    <p:anim calcmode="lin" valueType="num">
                                      <p:cBhvr>
                                        <p:cTn id="98" dur="500"/>
                                        <p:tgtEl>
                                          <p:spTgt spid="18"/>
                                        </p:tgtEl>
                                        <p:attrNameLst>
                                          <p:attrName>ppt_w</p:attrName>
                                        </p:attrNameLst>
                                      </p:cBhvr>
                                      <p:tavLst>
                                        <p:tav tm="0">
                                          <p:val>
                                            <p:strVal val="ppt_w"/>
                                          </p:val>
                                        </p:tav>
                                        <p:tav tm="100000">
                                          <p:val>
                                            <p:fltVal val="0"/>
                                          </p:val>
                                        </p:tav>
                                      </p:tavLst>
                                    </p:anim>
                                    <p:anim calcmode="lin" valueType="num">
                                      <p:cBhvr>
                                        <p:cTn id="99" dur="500"/>
                                        <p:tgtEl>
                                          <p:spTgt spid="18"/>
                                        </p:tgtEl>
                                        <p:attrNameLst>
                                          <p:attrName>ppt_h</p:attrName>
                                        </p:attrNameLst>
                                      </p:cBhvr>
                                      <p:tavLst>
                                        <p:tav tm="0">
                                          <p:val>
                                            <p:strVal val="ppt_h"/>
                                          </p:val>
                                        </p:tav>
                                        <p:tav tm="100000">
                                          <p:val>
                                            <p:strVal val="ppt_h"/>
                                          </p:val>
                                        </p:tav>
                                      </p:tavLst>
                                    </p:anim>
                                    <p:set>
                                      <p:cBhvr>
                                        <p:cTn id="100" dur="1" fill="hold">
                                          <p:stCondLst>
                                            <p:cond delay="499"/>
                                          </p:stCondLst>
                                        </p:cTn>
                                        <p:tgtEl>
                                          <p:spTgt spid="18"/>
                                        </p:tgtEl>
                                        <p:attrNameLst>
                                          <p:attrName>style.visibility</p:attrName>
                                        </p:attrNameLst>
                                      </p:cBhvr>
                                      <p:to>
                                        <p:strVal val="hidden"/>
                                      </p:to>
                                    </p:set>
                                  </p:childTnLst>
                                </p:cTn>
                              </p:par>
                            </p:childTnLst>
                          </p:cTn>
                        </p:par>
                        <p:par>
                          <p:cTn id="101" fill="hold">
                            <p:stCondLst>
                              <p:cond delay="500"/>
                            </p:stCondLst>
                            <p:childTnLst>
                              <p:par>
                                <p:cTn id="102" presetID="17" presetClass="entr" presetSubtype="10" fill="hold" grpId="0" nodeType="afterEffect">
                                  <p:stCondLst>
                                    <p:cond delay="0"/>
                                  </p:stCondLst>
                                  <p:childTnLst>
                                    <p:set>
                                      <p:cBhvr>
                                        <p:cTn id="103" dur="1" fill="hold">
                                          <p:stCondLst>
                                            <p:cond delay="0"/>
                                          </p:stCondLst>
                                        </p:cTn>
                                        <p:tgtEl>
                                          <p:spTgt spid="17"/>
                                        </p:tgtEl>
                                        <p:attrNameLst>
                                          <p:attrName>style.visibility</p:attrName>
                                        </p:attrNameLst>
                                      </p:cBhvr>
                                      <p:to>
                                        <p:strVal val="visible"/>
                                      </p:to>
                                    </p:set>
                                    <p:anim calcmode="lin" valueType="num">
                                      <p:cBhvr>
                                        <p:cTn id="104" dur="500" fill="hold"/>
                                        <p:tgtEl>
                                          <p:spTgt spid="17"/>
                                        </p:tgtEl>
                                        <p:attrNameLst>
                                          <p:attrName>ppt_w</p:attrName>
                                        </p:attrNameLst>
                                      </p:cBhvr>
                                      <p:tavLst>
                                        <p:tav tm="0">
                                          <p:val>
                                            <p:fltVal val="0"/>
                                          </p:val>
                                        </p:tav>
                                        <p:tav tm="100000">
                                          <p:val>
                                            <p:strVal val="#ppt_w"/>
                                          </p:val>
                                        </p:tav>
                                      </p:tavLst>
                                    </p:anim>
                                    <p:anim calcmode="lin" valueType="num">
                                      <p:cBhvr>
                                        <p:cTn id="105"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17" presetClass="exit" presetSubtype="10" fill="hold" grpId="1" nodeType="clickEffect">
                                  <p:stCondLst>
                                    <p:cond delay="0"/>
                                  </p:stCondLst>
                                  <p:childTnLst>
                                    <p:anim calcmode="lin" valueType="num">
                                      <p:cBhvr>
                                        <p:cTn id="109" dur="500"/>
                                        <p:tgtEl>
                                          <p:spTgt spid="17"/>
                                        </p:tgtEl>
                                        <p:attrNameLst>
                                          <p:attrName>ppt_w</p:attrName>
                                        </p:attrNameLst>
                                      </p:cBhvr>
                                      <p:tavLst>
                                        <p:tav tm="0">
                                          <p:val>
                                            <p:strVal val="ppt_w"/>
                                          </p:val>
                                        </p:tav>
                                        <p:tav tm="100000">
                                          <p:val>
                                            <p:fltVal val="0"/>
                                          </p:val>
                                        </p:tav>
                                      </p:tavLst>
                                    </p:anim>
                                    <p:anim calcmode="lin" valueType="num">
                                      <p:cBhvr>
                                        <p:cTn id="110" dur="500"/>
                                        <p:tgtEl>
                                          <p:spTgt spid="17"/>
                                        </p:tgtEl>
                                        <p:attrNameLst>
                                          <p:attrName>ppt_h</p:attrName>
                                        </p:attrNameLst>
                                      </p:cBhvr>
                                      <p:tavLst>
                                        <p:tav tm="0">
                                          <p:val>
                                            <p:strVal val="ppt_h"/>
                                          </p:val>
                                        </p:tav>
                                        <p:tav tm="100000">
                                          <p:val>
                                            <p:strVal val="ppt_h"/>
                                          </p:val>
                                        </p:tav>
                                      </p:tavLst>
                                    </p:anim>
                                    <p:set>
                                      <p:cBhvr>
                                        <p:cTn id="111" dur="1" fill="hold">
                                          <p:stCondLst>
                                            <p:cond delay="499"/>
                                          </p:stCondLst>
                                        </p:cTn>
                                        <p:tgtEl>
                                          <p:spTgt spid="17"/>
                                        </p:tgtEl>
                                        <p:attrNameLst>
                                          <p:attrName>style.visibility</p:attrName>
                                        </p:attrNameLst>
                                      </p:cBhvr>
                                      <p:to>
                                        <p:strVal val="hidden"/>
                                      </p:to>
                                    </p:set>
                                  </p:childTnLst>
                                </p:cTn>
                              </p:par>
                            </p:childTnLst>
                          </p:cTn>
                        </p:par>
                        <p:par>
                          <p:cTn id="112" fill="hold">
                            <p:stCondLst>
                              <p:cond delay="500"/>
                            </p:stCondLst>
                            <p:childTnLst>
                              <p:par>
                                <p:cTn id="113" presetID="17" presetClass="entr" presetSubtype="10" fill="hold" grpId="1" nodeType="after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8"/>
                  </p:tgtEl>
                </p:cond>
              </p:nextCondLst>
            </p:seq>
            <p:seq concurrent="1" nextAc="seek">
              <p:cTn id="117" restart="whenNotActive" fill="hold" evtFilter="cancelBubble" nodeType="interactiveSeq">
                <p:stCondLst>
                  <p:cond evt="onClick" delay="0">
                    <p:tgtEl>
                      <p:spTgt spid="20"/>
                    </p:tgtEl>
                  </p:cond>
                </p:stCondLst>
                <p:endSync evt="end" delay="0">
                  <p:rtn val="all"/>
                </p:endSync>
                <p:childTnLst>
                  <p:par>
                    <p:cTn id="118" fill="hold">
                      <p:stCondLst>
                        <p:cond delay="0"/>
                      </p:stCondLst>
                      <p:childTnLst>
                        <p:par>
                          <p:cTn id="119" fill="hold">
                            <p:stCondLst>
                              <p:cond delay="0"/>
                            </p:stCondLst>
                            <p:childTnLst>
                              <p:par>
                                <p:cTn id="120" presetID="17" presetClass="exit" presetSubtype="10" fill="hold" grpId="0" nodeType="clickEffect">
                                  <p:stCondLst>
                                    <p:cond delay="0"/>
                                  </p:stCondLst>
                                  <p:childTnLst>
                                    <p:anim calcmode="lin" valueType="num">
                                      <p:cBhvr>
                                        <p:cTn id="121" dur="500"/>
                                        <p:tgtEl>
                                          <p:spTgt spid="20"/>
                                        </p:tgtEl>
                                        <p:attrNameLst>
                                          <p:attrName>ppt_w</p:attrName>
                                        </p:attrNameLst>
                                      </p:cBhvr>
                                      <p:tavLst>
                                        <p:tav tm="0">
                                          <p:val>
                                            <p:strVal val="ppt_w"/>
                                          </p:val>
                                        </p:tav>
                                        <p:tav tm="100000">
                                          <p:val>
                                            <p:fltVal val="0"/>
                                          </p:val>
                                        </p:tav>
                                      </p:tavLst>
                                    </p:anim>
                                    <p:anim calcmode="lin" valueType="num">
                                      <p:cBhvr>
                                        <p:cTn id="122" dur="500"/>
                                        <p:tgtEl>
                                          <p:spTgt spid="20"/>
                                        </p:tgtEl>
                                        <p:attrNameLst>
                                          <p:attrName>ppt_h</p:attrName>
                                        </p:attrNameLst>
                                      </p:cBhvr>
                                      <p:tavLst>
                                        <p:tav tm="0">
                                          <p:val>
                                            <p:strVal val="ppt_h"/>
                                          </p:val>
                                        </p:tav>
                                        <p:tav tm="100000">
                                          <p:val>
                                            <p:strVal val="ppt_h"/>
                                          </p:val>
                                        </p:tav>
                                      </p:tavLst>
                                    </p:anim>
                                    <p:set>
                                      <p:cBhvr>
                                        <p:cTn id="123" dur="1" fill="hold">
                                          <p:stCondLst>
                                            <p:cond delay="499"/>
                                          </p:stCondLst>
                                        </p:cTn>
                                        <p:tgtEl>
                                          <p:spTgt spid="20"/>
                                        </p:tgtEl>
                                        <p:attrNameLst>
                                          <p:attrName>style.visibility</p:attrName>
                                        </p:attrNameLst>
                                      </p:cBhvr>
                                      <p:to>
                                        <p:strVal val="hidden"/>
                                      </p:to>
                                    </p:set>
                                  </p:childTnLst>
                                </p:cTn>
                              </p:par>
                            </p:childTnLst>
                          </p:cTn>
                        </p:par>
                        <p:par>
                          <p:cTn id="124" fill="hold">
                            <p:stCondLst>
                              <p:cond delay="500"/>
                            </p:stCondLst>
                            <p:childTnLst>
                              <p:par>
                                <p:cTn id="125" presetID="17" presetClass="entr" presetSubtype="10" fill="hold" grpId="0" nodeType="afterEffect">
                                  <p:stCondLst>
                                    <p:cond delay="0"/>
                                  </p:stCondLst>
                                  <p:childTnLst>
                                    <p:set>
                                      <p:cBhvr>
                                        <p:cTn id="126" dur="1" fill="hold">
                                          <p:stCondLst>
                                            <p:cond delay="0"/>
                                          </p:stCondLst>
                                        </p:cTn>
                                        <p:tgtEl>
                                          <p:spTgt spid="19"/>
                                        </p:tgtEl>
                                        <p:attrNameLst>
                                          <p:attrName>style.visibility</p:attrName>
                                        </p:attrNameLst>
                                      </p:cBhvr>
                                      <p:to>
                                        <p:strVal val="visible"/>
                                      </p:to>
                                    </p:set>
                                    <p:anim calcmode="lin" valueType="num">
                                      <p:cBhvr>
                                        <p:cTn id="127" dur="500" fill="hold"/>
                                        <p:tgtEl>
                                          <p:spTgt spid="19"/>
                                        </p:tgtEl>
                                        <p:attrNameLst>
                                          <p:attrName>ppt_w</p:attrName>
                                        </p:attrNameLst>
                                      </p:cBhvr>
                                      <p:tavLst>
                                        <p:tav tm="0">
                                          <p:val>
                                            <p:fltVal val="0"/>
                                          </p:val>
                                        </p:tav>
                                        <p:tav tm="100000">
                                          <p:val>
                                            <p:strVal val="#ppt_w"/>
                                          </p:val>
                                        </p:tav>
                                      </p:tavLst>
                                    </p:anim>
                                    <p:anim calcmode="lin" valueType="num">
                                      <p:cBhvr>
                                        <p:cTn id="128"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17" presetClass="exit" presetSubtype="10" fill="hold" grpId="1" nodeType="clickEffect">
                                  <p:stCondLst>
                                    <p:cond delay="0"/>
                                  </p:stCondLst>
                                  <p:childTnLst>
                                    <p:anim calcmode="lin" valueType="num">
                                      <p:cBhvr>
                                        <p:cTn id="132" dur="500"/>
                                        <p:tgtEl>
                                          <p:spTgt spid="19"/>
                                        </p:tgtEl>
                                        <p:attrNameLst>
                                          <p:attrName>ppt_w</p:attrName>
                                        </p:attrNameLst>
                                      </p:cBhvr>
                                      <p:tavLst>
                                        <p:tav tm="0">
                                          <p:val>
                                            <p:strVal val="ppt_w"/>
                                          </p:val>
                                        </p:tav>
                                        <p:tav tm="100000">
                                          <p:val>
                                            <p:fltVal val="0"/>
                                          </p:val>
                                        </p:tav>
                                      </p:tavLst>
                                    </p:anim>
                                    <p:anim calcmode="lin" valueType="num">
                                      <p:cBhvr>
                                        <p:cTn id="133" dur="500"/>
                                        <p:tgtEl>
                                          <p:spTgt spid="19"/>
                                        </p:tgtEl>
                                        <p:attrNameLst>
                                          <p:attrName>ppt_h</p:attrName>
                                        </p:attrNameLst>
                                      </p:cBhvr>
                                      <p:tavLst>
                                        <p:tav tm="0">
                                          <p:val>
                                            <p:strVal val="ppt_h"/>
                                          </p:val>
                                        </p:tav>
                                        <p:tav tm="100000">
                                          <p:val>
                                            <p:strVal val="ppt_h"/>
                                          </p:val>
                                        </p:tav>
                                      </p:tavLst>
                                    </p:anim>
                                    <p:set>
                                      <p:cBhvr>
                                        <p:cTn id="134" dur="1" fill="hold">
                                          <p:stCondLst>
                                            <p:cond delay="499"/>
                                          </p:stCondLst>
                                        </p:cTn>
                                        <p:tgtEl>
                                          <p:spTgt spid="19"/>
                                        </p:tgtEl>
                                        <p:attrNameLst>
                                          <p:attrName>style.visibility</p:attrName>
                                        </p:attrNameLst>
                                      </p:cBhvr>
                                      <p:to>
                                        <p:strVal val="hidden"/>
                                      </p:to>
                                    </p:set>
                                  </p:childTnLst>
                                </p:cTn>
                              </p:par>
                            </p:childTnLst>
                          </p:cTn>
                        </p:par>
                        <p:par>
                          <p:cTn id="135" fill="hold">
                            <p:stCondLst>
                              <p:cond delay="500"/>
                            </p:stCondLst>
                            <p:childTnLst>
                              <p:par>
                                <p:cTn id="136" presetID="17" presetClass="entr" presetSubtype="10" fill="hold" grpId="1"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0"/>
                  </p:tgtEl>
                </p:cond>
              </p:nextCondLst>
            </p:seq>
            <p:seq concurrent="1" nextAc="seek">
              <p:cTn id="140" restart="whenNotActive" fill="hold" evtFilter="cancelBubble" nodeType="interactiveSeq">
                <p:stCondLst>
                  <p:cond evt="onClick" delay="0">
                    <p:tgtEl>
                      <p:spTgt spid="24"/>
                    </p:tgtEl>
                  </p:cond>
                </p:stCondLst>
                <p:endSync evt="end" delay="0">
                  <p:rtn val="all"/>
                </p:endSync>
                <p:childTnLst>
                  <p:par>
                    <p:cTn id="141" fill="hold">
                      <p:stCondLst>
                        <p:cond delay="0"/>
                      </p:stCondLst>
                      <p:childTnLst>
                        <p:par>
                          <p:cTn id="142" fill="hold">
                            <p:stCondLst>
                              <p:cond delay="0"/>
                            </p:stCondLst>
                            <p:childTnLst>
                              <p:par>
                                <p:cTn id="143" presetID="17" presetClass="exit" presetSubtype="10" fill="hold" grpId="0" nodeType="clickEffect">
                                  <p:stCondLst>
                                    <p:cond delay="0"/>
                                  </p:stCondLst>
                                  <p:childTnLst>
                                    <p:anim calcmode="lin" valueType="num">
                                      <p:cBhvr>
                                        <p:cTn id="144" dur="500"/>
                                        <p:tgtEl>
                                          <p:spTgt spid="24"/>
                                        </p:tgtEl>
                                        <p:attrNameLst>
                                          <p:attrName>ppt_w</p:attrName>
                                        </p:attrNameLst>
                                      </p:cBhvr>
                                      <p:tavLst>
                                        <p:tav tm="0">
                                          <p:val>
                                            <p:strVal val="ppt_w"/>
                                          </p:val>
                                        </p:tav>
                                        <p:tav tm="100000">
                                          <p:val>
                                            <p:fltVal val="0"/>
                                          </p:val>
                                        </p:tav>
                                      </p:tavLst>
                                    </p:anim>
                                    <p:anim calcmode="lin" valueType="num">
                                      <p:cBhvr>
                                        <p:cTn id="145" dur="500"/>
                                        <p:tgtEl>
                                          <p:spTgt spid="24"/>
                                        </p:tgtEl>
                                        <p:attrNameLst>
                                          <p:attrName>ppt_h</p:attrName>
                                        </p:attrNameLst>
                                      </p:cBhvr>
                                      <p:tavLst>
                                        <p:tav tm="0">
                                          <p:val>
                                            <p:strVal val="ppt_h"/>
                                          </p:val>
                                        </p:tav>
                                        <p:tav tm="100000">
                                          <p:val>
                                            <p:strVal val="ppt_h"/>
                                          </p:val>
                                        </p:tav>
                                      </p:tavLst>
                                    </p:anim>
                                    <p:set>
                                      <p:cBhvr>
                                        <p:cTn id="146" dur="1" fill="hold">
                                          <p:stCondLst>
                                            <p:cond delay="499"/>
                                          </p:stCondLst>
                                        </p:cTn>
                                        <p:tgtEl>
                                          <p:spTgt spid="24"/>
                                        </p:tgtEl>
                                        <p:attrNameLst>
                                          <p:attrName>style.visibility</p:attrName>
                                        </p:attrNameLst>
                                      </p:cBhvr>
                                      <p:to>
                                        <p:strVal val="hidden"/>
                                      </p:to>
                                    </p:set>
                                  </p:childTnLst>
                                </p:cTn>
                              </p:par>
                            </p:childTnLst>
                          </p:cTn>
                        </p:par>
                        <p:par>
                          <p:cTn id="147" fill="hold">
                            <p:stCondLst>
                              <p:cond delay="500"/>
                            </p:stCondLst>
                            <p:childTnLst>
                              <p:par>
                                <p:cTn id="148" presetID="17" presetClass="entr" presetSubtype="10" fill="hold" grpId="0" nodeType="afterEffect">
                                  <p:stCondLst>
                                    <p:cond delay="0"/>
                                  </p:stCondLst>
                                  <p:childTnLst>
                                    <p:set>
                                      <p:cBhvr>
                                        <p:cTn id="149" dur="1" fill="hold">
                                          <p:stCondLst>
                                            <p:cond delay="0"/>
                                          </p:stCondLst>
                                        </p:cTn>
                                        <p:tgtEl>
                                          <p:spTgt spid="23"/>
                                        </p:tgtEl>
                                        <p:attrNameLst>
                                          <p:attrName>style.visibility</p:attrName>
                                        </p:attrNameLst>
                                      </p:cBhvr>
                                      <p:to>
                                        <p:strVal val="visible"/>
                                      </p:to>
                                    </p:set>
                                    <p:anim calcmode="lin" valueType="num">
                                      <p:cBhvr>
                                        <p:cTn id="150" dur="500" fill="hold"/>
                                        <p:tgtEl>
                                          <p:spTgt spid="23"/>
                                        </p:tgtEl>
                                        <p:attrNameLst>
                                          <p:attrName>ppt_w</p:attrName>
                                        </p:attrNameLst>
                                      </p:cBhvr>
                                      <p:tavLst>
                                        <p:tav tm="0">
                                          <p:val>
                                            <p:fltVal val="0"/>
                                          </p:val>
                                        </p:tav>
                                        <p:tav tm="100000">
                                          <p:val>
                                            <p:strVal val="#ppt_w"/>
                                          </p:val>
                                        </p:tav>
                                      </p:tavLst>
                                    </p:anim>
                                    <p:anim calcmode="lin" valueType="num">
                                      <p:cBhvr>
                                        <p:cTn id="151"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7" presetClass="exit" presetSubtype="10" fill="hold" grpId="1" nodeType="clickEffect">
                                  <p:stCondLst>
                                    <p:cond delay="0"/>
                                  </p:stCondLst>
                                  <p:childTnLst>
                                    <p:anim calcmode="lin" valueType="num">
                                      <p:cBhvr>
                                        <p:cTn id="155" dur="500"/>
                                        <p:tgtEl>
                                          <p:spTgt spid="23"/>
                                        </p:tgtEl>
                                        <p:attrNameLst>
                                          <p:attrName>ppt_w</p:attrName>
                                        </p:attrNameLst>
                                      </p:cBhvr>
                                      <p:tavLst>
                                        <p:tav tm="0">
                                          <p:val>
                                            <p:strVal val="ppt_w"/>
                                          </p:val>
                                        </p:tav>
                                        <p:tav tm="100000">
                                          <p:val>
                                            <p:fltVal val="0"/>
                                          </p:val>
                                        </p:tav>
                                      </p:tavLst>
                                    </p:anim>
                                    <p:anim calcmode="lin" valueType="num">
                                      <p:cBhvr>
                                        <p:cTn id="156" dur="500"/>
                                        <p:tgtEl>
                                          <p:spTgt spid="23"/>
                                        </p:tgtEl>
                                        <p:attrNameLst>
                                          <p:attrName>ppt_h</p:attrName>
                                        </p:attrNameLst>
                                      </p:cBhvr>
                                      <p:tavLst>
                                        <p:tav tm="0">
                                          <p:val>
                                            <p:strVal val="ppt_h"/>
                                          </p:val>
                                        </p:tav>
                                        <p:tav tm="100000">
                                          <p:val>
                                            <p:strVal val="ppt_h"/>
                                          </p:val>
                                        </p:tav>
                                      </p:tavLst>
                                    </p:anim>
                                    <p:set>
                                      <p:cBhvr>
                                        <p:cTn id="157" dur="1" fill="hold">
                                          <p:stCondLst>
                                            <p:cond delay="499"/>
                                          </p:stCondLst>
                                        </p:cTn>
                                        <p:tgtEl>
                                          <p:spTgt spid="23"/>
                                        </p:tgtEl>
                                        <p:attrNameLst>
                                          <p:attrName>style.visibility</p:attrName>
                                        </p:attrNameLst>
                                      </p:cBhvr>
                                      <p:to>
                                        <p:strVal val="hidden"/>
                                      </p:to>
                                    </p:set>
                                  </p:childTnLst>
                                </p:cTn>
                              </p:par>
                            </p:childTnLst>
                          </p:cTn>
                        </p:par>
                        <p:par>
                          <p:cTn id="158" fill="hold">
                            <p:stCondLst>
                              <p:cond delay="500"/>
                            </p:stCondLst>
                            <p:childTnLst>
                              <p:par>
                                <p:cTn id="159" presetID="17" presetClass="entr" presetSubtype="10" fill="hold" grpId="1" nodeType="afterEffect">
                                  <p:stCondLst>
                                    <p:cond delay="0"/>
                                  </p:stCondLst>
                                  <p:childTnLst>
                                    <p:set>
                                      <p:cBhvr>
                                        <p:cTn id="160" dur="1" fill="hold">
                                          <p:stCondLst>
                                            <p:cond delay="0"/>
                                          </p:stCondLst>
                                        </p:cTn>
                                        <p:tgtEl>
                                          <p:spTgt spid="24"/>
                                        </p:tgtEl>
                                        <p:attrNameLst>
                                          <p:attrName>style.visibility</p:attrName>
                                        </p:attrNameLst>
                                      </p:cBhvr>
                                      <p:to>
                                        <p:strVal val="visible"/>
                                      </p:to>
                                    </p:set>
                                    <p:anim calcmode="lin" valueType="num">
                                      <p:cBhvr>
                                        <p:cTn id="161" dur="500" fill="hold"/>
                                        <p:tgtEl>
                                          <p:spTgt spid="24"/>
                                        </p:tgtEl>
                                        <p:attrNameLst>
                                          <p:attrName>ppt_w</p:attrName>
                                        </p:attrNameLst>
                                      </p:cBhvr>
                                      <p:tavLst>
                                        <p:tav tm="0">
                                          <p:val>
                                            <p:fltVal val="0"/>
                                          </p:val>
                                        </p:tav>
                                        <p:tav tm="100000">
                                          <p:val>
                                            <p:strVal val="#ppt_w"/>
                                          </p:val>
                                        </p:tav>
                                      </p:tavLst>
                                    </p:anim>
                                    <p:anim calcmode="lin" valueType="num">
                                      <p:cBhvr>
                                        <p:cTn id="162"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seq concurrent="1" nextAc="seek">
              <p:cTn id="163" restart="whenNotActive" fill="hold" evtFilter="cancelBubble" nodeType="interactiveSeq">
                <p:stCondLst>
                  <p:cond evt="onClick" delay="0">
                    <p:tgtEl>
                      <p:spTgt spid="27"/>
                    </p:tgtEl>
                  </p:cond>
                </p:stCondLst>
                <p:endSync evt="end" delay="0">
                  <p:rtn val="all"/>
                </p:endSync>
                <p:childTnLst>
                  <p:par>
                    <p:cTn id="164" fill="hold">
                      <p:stCondLst>
                        <p:cond delay="0"/>
                      </p:stCondLst>
                      <p:childTnLst>
                        <p:par>
                          <p:cTn id="165" fill="hold">
                            <p:stCondLst>
                              <p:cond delay="0"/>
                            </p:stCondLst>
                            <p:childTnLst>
                              <p:par>
                                <p:cTn id="166" presetID="17" presetClass="exit" presetSubtype="10" fill="hold" grpId="0" nodeType="clickEffect">
                                  <p:stCondLst>
                                    <p:cond delay="0"/>
                                  </p:stCondLst>
                                  <p:childTnLst>
                                    <p:anim calcmode="lin" valueType="num">
                                      <p:cBhvr>
                                        <p:cTn id="167" dur="500"/>
                                        <p:tgtEl>
                                          <p:spTgt spid="27"/>
                                        </p:tgtEl>
                                        <p:attrNameLst>
                                          <p:attrName>ppt_w</p:attrName>
                                        </p:attrNameLst>
                                      </p:cBhvr>
                                      <p:tavLst>
                                        <p:tav tm="0">
                                          <p:val>
                                            <p:strVal val="ppt_w"/>
                                          </p:val>
                                        </p:tav>
                                        <p:tav tm="100000">
                                          <p:val>
                                            <p:fltVal val="0"/>
                                          </p:val>
                                        </p:tav>
                                      </p:tavLst>
                                    </p:anim>
                                    <p:anim calcmode="lin" valueType="num">
                                      <p:cBhvr>
                                        <p:cTn id="168" dur="500"/>
                                        <p:tgtEl>
                                          <p:spTgt spid="27"/>
                                        </p:tgtEl>
                                        <p:attrNameLst>
                                          <p:attrName>ppt_h</p:attrName>
                                        </p:attrNameLst>
                                      </p:cBhvr>
                                      <p:tavLst>
                                        <p:tav tm="0">
                                          <p:val>
                                            <p:strVal val="ppt_h"/>
                                          </p:val>
                                        </p:tav>
                                        <p:tav tm="100000">
                                          <p:val>
                                            <p:strVal val="ppt_h"/>
                                          </p:val>
                                        </p:tav>
                                      </p:tavLst>
                                    </p:anim>
                                    <p:set>
                                      <p:cBhvr>
                                        <p:cTn id="169" dur="1" fill="hold">
                                          <p:stCondLst>
                                            <p:cond delay="499"/>
                                          </p:stCondLst>
                                        </p:cTn>
                                        <p:tgtEl>
                                          <p:spTgt spid="27"/>
                                        </p:tgtEl>
                                        <p:attrNameLst>
                                          <p:attrName>style.visibility</p:attrName>
                                        </p:attrNameLst>
                                      </p:cBhvr>
                                      <p:to>
                                        <p:strVal val="hidden"/>
                                      </p:to>
                                    </p:set>
                                  </p:childTnLst>
                                </p:cTn>
                              </p:par>
                            </p:childTnLst>
                          </p:cTn>
                        </p:par>
                        <p:par>
                          <p:cTn id="170" fill="hold">
                            <p:stCondLst>
                              <p:cond delay="500"/>
                            </p:stCondLst>
                            <p:childTnLst>
                              <p:par>
                                <p:cTn id="171" presetID="17" presetClass="entr" presetSubtype="10" fill="hold" grpId="0" nodeType="afterEffect">
                                  <p:stCondLst>
                                    <p:cond delay="0"/>
                                  </p:stCondLst>
                                  <p:childTnLst>
                                    <p:set>
                                      <p:cBhvr>
                                        <p:cTn id="172" dur="1" fill="hold">
                                          <p:stCondLst>
                                            <p:cond delay="0"/>
                                          </p:stCondLst>
                                        </p:cTn>
                                        <p:tgtEl>
                                          <p:spTgt spid="26"/>
                                        </p:tgtEl>
                                        <p:attrNameLst>
                                          <p:attrName>style.visibility</p:attrName>
                                        </p:attrNameLst>
                                      </p:cBhvr>
                                      <p:to>
                                        <p:strVal val="visible"/>
                                      </p:to>
                                    </p:set>
                                    <p:anim calcmode="lin" valueType="num">
                                      <p:cBhvr>
                                        <p:cTn id="173" dur="500" fill="hold"/>
                                        <p:tgtEl>
                                          <p:spTgt spid="26"/>
                                        </p:tgtEl>
                                        <p:attrNameLst>
                                          <p:attrName>ppt_w</p:attrName>
                                        </p:attrNameLst>
                                      </p:cBhvr>
                                      <p:tavLst>
                                        <p:tav tm="0">
                                          <p:val>
                                            <p:fltVal val="0"/>
                                          </p:val>
                                        </p:tav>
                                        <p:tav tm="100000">
                                          <p:val>
                                            <p:strVal val="#ppt_w"/>
                                          </p:val>
                                        </p:tav>
                                      </p:tavLst>
                                    </p:anim>
                                    <p:anim calcmode="lin" valueType="num">
                                      <p:cBhvr>
                                        <p:cTn id="174"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75" fill="hold">
                      <p:stCondLst>
                        <p:cond delay="indefinite"/>
                      </p:stCondLst>
                      <p:childTnLst>
                        <p:par>
                          <p:cTn id="176" fill="hold">
                            <p:stCondLst>
                              <p:cond delay="0"/>
                            </p:stCondLst>
                            <p:childTnLst>
                              <p:par>
                                <p:cTn id="177" presetID="17" presetClass="exit" presetSubtype="10" fill="hold" grpId="1" nodeType="clickEffect">
                                  <p:stCondLst>
                                    <p:cond delay="0"/>
                                  </p:stCondLst>
                                  <p:childTnLst>
                                    <p:anim calcmode="lin" valueType="num">
                                      <p:cBhvr>
                                        <p:cTn id="178" dur="500"/>
                                        <p:tgtEl>
                                          <p:spTgt spid="26"/>
                                        </p:tgtEl>
                                        <p:attrNameLst>
                                          <p:attrName>ppt_w</p:attrName>
                                        </p:attrNameLst>
                                      </p:cBhvr>
                                      <p:tavLst>
                                        <p:tav tm="0">
                                          <p:val>
                                            <p:strVal val="ppt_w"/>
                                          </p:val>
                                        </p:tav>
                                        <p:tav tm="100000">
                                          <p:val>
                                            <p:fltVal val="0"/>
                                          </p:val>
                                        </p:tav>
                                      </p:tavLst>
                                    </p:anim>
                                    <p:anim calcmode="lin" valueType="num">
                                      <p:cBhvr>
                                        <p:cTn id="179" dur="500"/>
                                        <p:tgtEl>
                                          <p:spTgt spid="26"/>
                                        </p:tgtEl>
                                        <p:attrNameLst>
                                          <p:attrName>ppt_h</p:attrName>
                                        </p:attrNameLst>
                                      </p:cBhvr>
                                      <p:tavLst>
                                        <p:tav tm="0">
                                          <p:val>
                                            <p:strVal val="ppt_h"/>
                                          </p:val>
                                        </p:tav>
                                        <p:tav tm="100000">
                                          <p:val>
                                            <p:strVal val="ppt_h"/>
                                          </p:val>
                                        </p:tav>
                                      </p:tavLst>
                                    </p:anim>
                                    <p:set>
                                      <p:cBhvr>
                                        <p:cTn id="180" dur="1" fill="hold">
                                          <p:stCondLst>
                                            <p:cond delay="499"/>
                                          </p:stCondLst>
                                        </p:cTn>
                                        <p:tgtEl>
                                          <p:spTgt spid="26"/>
                                        </p:tgtEl>
                                        <p:attrNameLst>
                                          <p:attrName>style.visibility</p:attrName>
                                        </p:attrNameLst>
                                      </p:cBhvr>
                                      <p:to>
                                        <p:strVal val="hidden"/>
                                      </p:to>
                                    </p:set>
                                  </p:childTnLst>
                                </p:cTn>
                              </p:par>
                            </p:childTnLst>
                          </p:cTn>
                        </p:par>
                        <p:par>
                          <p:cTn id="181" fill="hold">
                            <p:stCondLst>
                              <p:cond delay="500"/>
                            </p:stCondLst>
                            <p:childTnLst>
                              <p:par>
                                <p:cTn id="182" presetID="17" presetClass="entr" presetSubtype="10" fill="hold" grpId="1" nodeType="afterEffect">
                                  <p:stCondLst>
                                    <p:cond delay="0"/>
                                  </p:stCondLst>
                                  <p:childTnLst>
                                    <p:set>
                                      <p:cBhvr>
                                        <p:cTn id="183" dur="1" fill="hold">
                                          <p:stCondLst>
                                            <p:cond delay="0"/>
                                          </p:stCondLst>
                                        </p:cTn>
                                        <p:tgtEl>
                                          <p:spTgt spid="27"/>
                                        </p:tgtEl>
                                        <p:attrNameLst>
                                          <p:attrName>style.visibility</p:attrName>
                                        </p:attrNameLst>
                                      </p:cBhvr>
                                      <p:to>
                                        <p:strVal val="visible"/>
                                      </p:to>
                                    </p:set>
                                    <p:anim calcmode="lin" valueType="num">
                                      <p:cBhvr>
                                        <p:cTn id="184" dur="500" fill="hold"/>
                                        <p:tgtEl>
                                          <p:spTgt spid="27"/>
                                        </p:tgtEl>
                                        <p:attrNameLst>
                                          <p:attrName>ppt_w</p:attrName>
                                        </p:attrNameLst>
                                      </p:cBhvr>
                                      <p:tavLst>
                                        <p:tav tm="0">
                                          <p:val>
                                            <p:fltVal val="0"/>
                                          </p:val>
                                        </p:tav>
                                        <p:tav tm="100000">
                                          <p:val>
                                            <p:strVal val="#ppt_w"/>
                                          </p:val>
                                        </p:tav>
                                      </p:tavLst>
                                    </p:anim>
                                    <p:anim calcmode="lin" valueType="num">
                                      <p:cBhvr>
                                        <p:cTn id="185" dur="5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7"/>
                  </p:tgtEl>
                </p:cond>
              </p:nextCondLst>
            </p:seq>
          </p:childTnLst>
        </p:cTn>
      </p:par>
    </p:tnLst>
    <p:bldLst>
      <p:bldP spid="23" grpId="0" animBg="1"/>
      <p:bldP spid="23" grpId="1" animBg="1"/>
      <p:bldP spid="19" grpId="0" animBg="1"/>
      <p:bldP spid="19" grpId="1" animBg="1"/>
      <p:bldP spid="17" grpId="0" animBg="1"/>
      <p:bldP spid="17" grpId="1" animBg="1"/>
      <p:bldP spid="5" grpId="0" animBg="1"/>
      <p:bldP spid="5" grpId="1" animBg="1"/>
      <p:bldP spid="26" grpId="0" animBg="1"/>
      <p:bldP spid="26" grpId="1" animBg="1"/>
      <p:bldP spid="11" grpId="0" animBg="1"/>
      <p:bldP spid="11" grpId="1" animBg="1"/>
      <p:bldP spid="15" grpId="0" animBg="1"/>
      <p:bldP spid="15" grpId="1" animBg="1"/>
      <p:bldP spid="13" grpId="0" animBg="1"/>
      <p:bldP spid="13" grpId="1" animBg="1"/>
      <p:bldP spid="20" grpId="0" animBg="1"/>
      <p:bldP spid="20" grpId="1" animBg="1"/>
      <p:bldP spid="18" grpId="0" animBg="1"/>
      <p:bldP spid="18" grpId="1" animBg="1"/>
      <p:bldP spid="12" grpId="0" animBg="1"/>
      <p:bldP spid="12" grpId="1" animBg="1"/>
      <p:bldP spid="24" grpId="0" animBg="1"/>
      <p:bldP spid="24" grpId="1" animBg="1"/>
      <p:bldP spid="16" grpId="0" animBg="1"/>
      <p:bldP spid="16" grpId="1" animBg="1"/>
      <p:bldP spid="14" grpId="0" animBg="1"/>
      <p:bldP spid="14" grpId="1" animBg="1"/>
      <p:bldP spid="4" grpId="0" animBg="1"/>
      <p:bldP spid="4" grpId="1" animBg="1"/>
      <p:bldP spid="27" grpId="0" animBg="1"/>
      <p:bldP spid="2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023929E-5C16-F34D-819F-1529004553E8}"/>
              </a:ext>
            </a:extLst>
          </p:cNvPr>
          <p:cNvSpPr/>
          <p:nvPr/>
        </p:nvSpPr>
        <p:spPr>
          <a:xfrm>
            <a:off x="9140355"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3">
                  <a:extLst>
                    <a:ext uri="{A12FA001-AC4F-418D-AE19-62706E023703}">
                      <ahyp:hlinkClr xmlns:ahyp="http://schemas.microsoft.com/office/drawing/2018/hyperlinkcolor" val="tx"/>
                    </a:ext>
                  </a:extLst>
                </a:hlinkClick>
              </a:rPr>
              <a:t>Custom Connectors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While the Power Platform offers more than 200 connectors, you also have the option to build a custom connector. This will allow you to extend your app by calling a publicly available API, or a custom API you're hosting in a cloud provider, such as Azure.</a:t>
            </a:r>
          </a:p>
        </p:txBody>
      </p:sp>
      <p:sp>
        <p:nvSpPr>
          <p:cNvPr id="15" name="Rectangle 14">
            <a:extLst>
              <a:ext uri="{FF2B5EF4-FFF2-40B4-BE49-F238E27FC236}">
                <a16:creationId xmlns:a16="http://schemas.microsoft.com/office/drawing/2014/main" id="{0277B26C-A4F6-3C43-BD0C-BE469832EA30}"/>
              </a:ext>
            </a:extLst>
          </p:cNvPr>
          <p:cNvSpPr/>
          <p:nvPr/>
        </p:nvSpPr>
        <p:spPr>
          <a:xfrm>
            <a:off x="6140933"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4">
                  <a:extLst>
                    <a:ext uri="{A12FA001-AC4F-418D-AE19-62706E023703}">
                      <ahyp:hlinkClr xmlns:ahyp="http://schemas.microsoft.com/office/drawing/2018/hyperlinkcolor" val="tx"/>
                    </a:ext>
                  </a:extLst>
                </a:hlinkClick>
              </a:rPr>
              <a:t>Connectors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Connectors enable you to connect apps, data, and devices in the cloud. Consider connectors the bridge across which information and commands travel. There are more than 275 connectors for the Power Platform, enabling all of your data and actions to connect cohesively.</a:t>
            </a:r>
          </a:p>
        </p:txBody>
      </p:sp>
      <p:sp>
        <p:nvSpPr>
          <p:cNvPr id="5" name="Rectangle 4">
            <a:extLst>
              <a:ext uri="{FF2B5EF4-FFF2-40B4-BE49-F238E27FC236}">
                <a16:creationId xmlns:a16="http://schemas.microsoft.com/office/drawing/2014/main" id="{0E8595B0-FE78-8F44-9EC8-99548659850D}"/>
              </a:ext>
            </a:extLst>
          </p:cNvPr>
          <p:cNvSpPr/>
          <p:nvPr/>
        </p:nvSpPr>
        <p:spPr>
          <a:xfrm>
            <a:off x="142089"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5">
                  <a:extLst>
                    <a:ext uri="{A12FA001-AC4F-418D-AE19-62706E023703}">
                      <ahyp:hlinkClr xmlns:ahyp="http://schemas.microsoft.com/office/drawing/2018/hyperlinkcolor" val="tx"/>
                    </a:ext>
                  </a:extLst>
                </a:hlinkClick>
              </a:rPr>
              <a:t>Triggers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Triggers are only used in Power Automate and prompt a flow to begin. Triggers can be time based, such as a flow which begins every day at 8:00 am, or they could be based off of an action like creating a new record in a table or receiving an email. You will always need a trigger to tell your workflow when to run.</a:t>
            </a:r>
          </a:p>
        </p:txBody>
      </p:sp>
      <p:sp>
        <p:nvSpPr>
          <p:cNvPr id="13" name="Rectangle 12">
            <a:extLst>
              <a:ext uri="{FF2B5EF4-FFF2-40B4-BE49-F238E27FC236}">
                <a16:creationId xmlns:a16="http://schemas.microsoft.com/office/drawing/2014/main" id="{48AEAF1D-1681-3F4D-BA0A-EBF552919B9F}"/>
              </a:ext>
            </a:extLst>
          </p:cNvPr>
          <p:cNvSpPr/>
          <p:nvPr/>
        </p:nvSpPr>
        <p:spPr>
          <a:xfrm>
            <a:off x="3141511" y="869692"/>
            <a:ext cx="2880000" cy="2880000"/>
          </a:xfrm>
          <a:prstGeom prst="rect">
            <a:avLst/>
          </a:prstGeom>
          <a:solidFill>
            <a:srgbClr val="C30F3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t"/>
          <a:lstStyle/>
          <a:p>
            <a:r>
              <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hlinkClick r:id="rId6">
                  <a:extLst>
                    <a:ext uri="{A12FA001-AC4F-418D-AE19-62706E023703}">
                      <ahyp:hlinkClr xmlns:ahyp="http://schemas.microsoft.com/office/drawing/2018/hyperlinkcolor" val="tx"/>
                    </a:ext>
                  </a:extLst>
                </a:hlinkClick>
              </a:rPr>
              <a:t>Actions</a:t>
            </a:r>
            <a:endParaRPr lang="en-GB"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endParaRPr>
          </a:p>
          <a:p>
            <a:endParaRPr lang="en-GB" sz="1200" b="1" spc="50" dirty="0">
              <a:solidFill>
                <a:schemeClr val="bg1"/>
              </a:solidFill>
              <a:latin typeface="Helvetica Neue Thin" panose="020B0403020202020204" pitchFamily="34" charset="0"/>
              <a:ea typeface="Helvetica Neue Thin" panose="020B0403020202020204" pitchFamily="34" charset="0"/>
              <a:cs typeface="Arial" panose="020B0604020202020204" pitchFamily="34" charset="0"/>
            </a:endParaRPr>
          </a:p>
          <a:p>
            <a:r>
              <a:rPr lang="en-GB" sz="1100" dirty="0">
                <a:solidFill>
                  <a:schemeClr val="bg1"/>
                </a:solidFill>
                <a:latin typeface="Helvetica Neue Light" panose="02000403000000020004"/>
                <a:ea typeface="Helvetica Neue Thin" panose="020B0403020202020204" pitchFamily="34" charset="0"/>
                <a:cs typeface="Arial" panose="020B0604020202020204" pitchFamily="34" charset="0"/>
              </a:rPr>
              <a:t>Actions are used in Power Automate and Power Apps. Actions are prompted by the user or a trigger and allow interaction with your data source by some function. For example, an action would be sending an email in your workflow or app or writing a new line to a data source.</a:t>
            </a:r>
            <a:endParaRPr lang="en-US" sz="1100" dirty="0">
              <a:solidFill>
                <a:schemeClr val="bg1"/>
              </a:solidFill>
              <a:latin typeface="Helvetica Neue Light" panose="02000403000000020004"/>
              <a:ea typeface="Helvetica Neue Thin" panose="020B0403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80763648-76E4-4449-ADC9-B97DDD11A4C4}"/>
              </a:ext>
            </a:extLst>
          </p:cNvPr>
          <p:cNvSpPr/>
          <p:nvPr/>
        </p:nvSpPr>
        <p:spPr>
          <a:xfrm>
            <a:off x="9140355"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Custom Connectors</a:t>
            </a:r>
          </a:p>
        </p:txBody>
      </p:sp>
      <p:sp>
        <p:nvSpPr>
          <p:cNvPr id="16" name="Rectangle 15">
            <a:extLst>
              <a:ext uri="{FF2B5EF4-FFF2-40B4-BE49-F238E27FC236}">
                <a16:creationId xmlns:a16="http://schemas.microsoft.com/office/drawing/2014/main" id="{E8713B6F-0EE8-674A-9674-2C983788527A}"/>
              </a:ext>
            </a:extLst>
          </p:cNvPr>
          <p:cNvSpPr/>
          <p:nvPr/>
        </p:nvSpPr>
        <p:spPr>
          <a:xfrm>
            <a:off x="6140933"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Connectors</a:t>
            </a:r>
          </a:p>
        </p:txBody>
      </p:sp>
      <p:sp>
        <p:nvSpPr>
          <p:cNvPr id="14" name="Rectangle 13">
            <a:extLst>
              <a:ext uri="{FF2B5EF4-FFF2-40B4-BE49-F238E27FC236}">
                <a16:creationId xmlns:a16="http://schemas.microsoft.com/office/drawing/2014/main" id="{54EA6432-DE66-5147-9A62-6322C038A612}"/>
              </a:ext>
            </a:extLst>
          </p:cNvPr>
          <p:cNvSpPr/>
          <p:nvPr/>
        </p:nvSpPr>
        <p:spPr>
          <a:xfrm>
            <a:off x="3141511"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Actions</a:t>
            </a:r>
          </a:p>
        </p:txBody>
      </p:sp>
      <p:sp>
        <p:nvSpPr>
          <p:cNvPr id="4" name="Rectangle 3">
            <a:extLst>
              <a:ext uri="{FF2B5EF4-FFF2-40B4-BE49-F238E27FC236}">
                <a16:creationId xmlns:a16="http://schemas.microsoft.com/office/drawing/2014/main" id="{64C726F4-17F7-8544-8108-3AF206633C28}"/>
              </a:ext>
            </a:extLst>
          </p:cNvPr>
          <p:cNvSpPr/>
          <p:nvPr/>
        </p:nvSpPr>
        <p:spPr>
          <a:xfrm>
            <a:off x="142089" y="869692"/>
            <a:ext cx="2880000" cy="2880000"/>
          </a:xfrm>
          <a:prstGeom prst="rect">
            <a:avLst/>
          </a:prstGeom>
          <a:solidFill>
            <a:srgbClr val="034395"/>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288000" rIns="288000" bIns="288000" rtlCol="0" anchor="ctr"/>
          <a:lstStyle/>
          <a:p>
            <a:pPr algn="ctr"/>
            <a:r>
              <a:rPr lang="en-US" sz="2400" spc="50" dirty="0">
                <a:solidFill>
                  <a:schemeClr val="bg1"/>
                </a:solidFill>
                <a:latin typeface="Helvetica Neue Light" panose="02000403000000020004" pitchFamily="2" charset="0"/>
                <a:ea typeface="Helvetica Neue Light" panose="02000403000000020004" pitchFamily="2" charset="0"/>
                <a:cs typeface="Helvetica Neue" panose="02000503000000020004" pitchFamily="2" charset="0"/>
              </a:rPr>
              <a:t>Triggers</a:t>
            </a:r>
          </a:p>
        </p:txBody>
      </p:sp>
      <p:sp>
        <p:nvSpPr>
          <p:cNvPr id="8" name="Rectangle 7">
            <a:extLst>
              <a:ext uri="{FF2B5EF4-FFF2-40B4-BE49-F238E27FC236}">
                <a16:creationId xmlns:a16="http://schemas.microsoft.com/office/drawing/2014/main" id="{E8199ECD-87D8-2F4E-BA24-360B355ABA1E}"/>
              </a:ext>
            </a:extLst>
          </p:cNvPr>
          <p:cNvSpPr/>
          <p:nvPr/>
        </p:nvSpPr>
        <p:spPr>
          <a:xfrm>
            <a:off x="0" y="-1"/>
            <a:ext cx="12192000" cy="7789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tlCol="0" anchor="ctr"/>
          <a:lstStyle/>
          <a:p>
            <a:r>
              <a:rPr lang="en-GB" sz="2000" dirty="0"/>
              <a:t>2b. Understand Connectors</a:t>
            </a:r>
          </a:p>
        </p:txBody>
      </p:sp>
      <p:graphicFrame>
        <p:nvGraphicFramePr>
          <p:cNvPr id="26" name="Table 25">
            <a:extLst>
              <a:ext uri="{FF2B5EF4-FFF2-40B4-BE49-F238E27FC236}">
                <a16:creationId xmlns:a16="http://schemas.microsoft.com/office/drawing/2014/main" id="{DDA927C5-73A2-6546-905C-A43E889ECC41}"/>
              </a:ext>
            </a:extLst>
          </p:cNvPr>
          <p:cNvGraphicFramePr>
            <a:graphicFrameLocks noGrp="1"/>
          </p:cNvGraphicFramePr>
          <p:nvPr>
            <p:extLst>
              <p:ext uri="{D42A27DB-BD31-4B8C-83A1-F6EECF244321}">
                <p14:modId xmlns:p14="http://schemas.microsoft.com/office/powerpoint/2010/main" val="2848681387"/>
              </p:ext>
            </p:extLst>
          </p:nvPr>
        </p:nvGraphicFramePr>
        <p:xfrm>
          <a:off x="11595414" y="150920"/>
          <a:ext cx="424941" cy="487915"/>
        </p:xfrm>
        <a:graphic>
          <a:graphicData uri="http://schemas.openxmlformats.org/drawingml/2006/table">
            <a:tbl>
              <a:tblPr firstRow="1" bandRow="1">
                <a:tableStyleId>{5C22544A-7EE6-4342-B048-85BDC9FD1C3A}</a:tableStyleId>
              </a:tblPr>
              <a:tblGrid>
                <a:gridCol w="141647">
                  <a:extLst>
                    <a:ext uri="{9D8B030D-6E8A-4147-A177-3AD203B41FA5}">
                      <a16:colId xmlns:a16="http://schemas.microsoft.com/office/drawing/2014/main" val="846623995"/>
                    </a:ext>
                  </a:extLst>
                </a:gridCol>
                <a:gridCol w="141647">
                  <a:extLst>
                    <a:ext uri="{9D8B030D-6E8A-4147-A177-3AD203B41FA5}">
                      <a16:colId xmlns:a16="http://schemas.microsoft.com/office/drawing/2014/main" val="3029280169"/>
                    </a:ext>
                  </a:extLst>
                </a:gridCol>
                <a:gridCol w="141647">
                  <a:extLst>
                    <a:ext uri="{9D8B030D-6E8A-4147-A177-3AD203B41FA5}">
                      <a16:colId xmlns:a16="http://schemas.microsoft.com/office/drawing/2014/main" val="3220568141"/>
                    </a:ext>
                  </a:extLst>
                </a:gridCol>
              </a:tblGrid>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2D050"/>
                    </a:solidFill>
                  </a:tcPr>
                </a:tc>
                <a:extLst>
                  <a:ext uri="{0D108BD9-81ED-4DB2-BD59-A6C34878D82A}">
                    <a16:rowId xmlns:a16="http://schemas.microsoft.com/office/drawing/2014/main" val="1516046161"/>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93D050"/>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2404617642"/>
                  </a:ext>
                </a:extLst>
              </a:tr>
              <a:tr h="97583">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1836956209"/>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extLst>
                  <a:ext uri="{0D108BD9-81ED-4DB2-BD59-A6C34878D82A}">
                    <a16:rowId xmlns:a16="http://schemas.microsoft.com/office/drawing/2014/main" val="436773270"/>
                  </a:ext>
                </a:extLst>
              </a:tr>
              <a:tr h="97583">
                <a:tc>
                  <a:txBody>
                    <a:bodyPr/>
                    <a:lstStyle/>
                    <a:p>
                      <a:endParaRPr lang="en-US" sz="60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chemeClr val="bg2"/>
                    </a:solidFill>
                  </a:tcPr>
                </a:tc>
                <a:tc>
                  <a:txBody>
                    <a:bodyPr/>
                    <a:lstStyle/>
                    <a:p>
                      <a:endParaRPr lang="en-US" sz="600" dirty="0"/>
                    </a:p>
                  </a:txBody>
                  <a:tcPr marL="0" marR="0" marT="0" marB="0">
                    <a:lnL w="12700" cap="flat" cmpd="sng" algn="ctr">
                      <a:solidFill>
                        <a:srgbClr val="3B3938"/>
                      </a:solidFill>
                      <a:prstDash val="solid"/>
                      <a:round/>
                      <a:headEnd type="none" w="med" len="med"/>
                      <a:tailEnd type="none" w="med" len="med"/>
                    </a:lnL>
                    <a:lnR w="12700" cap="flat" cmpd="sng" algn="ctr">
                      <a:solidFill>
                        <a:srgbClr val="3B3938"/>
                      </a:solidFill>
                      <a:prstDash val="solid"/>
                      <a:round/>
                      <a:headEnd type="none" w="med" len="med"/>
                      <a:tailEnd type="none" w="med" len="med"/>
                    </a:lnR>
                    <a:lnT w="12700" cap="flat" cmpd="sng" algn="ctr">
                      <a:solidFill>
                        <a:srgbClr val="3B3938"/>
                      </a:solidFill>
                      <a:prstDash val="solid"/>
                      <a:round/>
                      <a:headEnd type="none" w="med" len="med"/>
                      <a:tailEnd type="none" w="med" len="med"/>
                    </a:lnT>
                    <a:lnB w="12700" cap="flat" cmpd="sng" algn="ctr">
                      <a:solidFill>
                        <a:srgbClr val="3B3938"/>
                      </a:solidFill>
                      <a:prstDash val="solid"/>
                      <a:round/>
                      <a:headEnd type="none" w="med" len="med"/>
                      <a:tailEnd type="none" w="med" len="med"/>
                    </a:lnB>
                    <a:solidFill>
                      <a:srgbClr val="3D3838"/>
                    </a:solidFill>
                  </a:tcPr>
                </a:tc>
                <a:extLst>
                  <a:ext uri="{0D108BD9-81ED-4DB2-BD59-A6C34878D82A}">
                    <a16:rowId xmlns:a16="http://schemas.microsoft.com/office/drawing/2014/main" val="722695672"/>
                  </a:ext>
                </a:extLst>
              </a:tr>
            </a:tbl>
          </a:graphicData>
        </a:graphic>
      </p:graphicFrame>
    </p:spTree>
    <p:extLst>
      <p:ext uri="{BB962C8B-B14F-4D97-AF65-F5344CB8AC3E}">
        <p14:creationId xmlns:p14="http://schemas.microsoft.com/office/powerpoint/2010/main" val="28412293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grpId="1" nodeType="clickEffect">
                                  <p:stCondLst>
                                    <p:cond delay="0"/>
                                  </p:stCondLst>
                                  <p:childTnLst>
                                    <p:anim calcmode="lin" valueType="num">
                                      <p:cBhvr>
                                        <p:cTn id="17" dur="500"/>
                                        <p:tgtEl>
                                          <p:spTgt spid="5"/>
                                        </p:tgtEl>
                                        <p:attrNameLst>
                                          <p:attrName>ppt_w</p:attrName>
                                        </p:attrNameLst>
                                      </p:cBhvr>
                                      <p:tavLst>
                                        <p:tav tm="0">
                                          <p:val>
                                            <p:strVal val="ppt_w"/>
                                          </p:val>
                                        </p:tav>
                                        <p:tav tm="100000">
                                          <p:val>
                                            <p:fltVal val="0"/>
                                          </p:val>
                                        </p:tav>
                                      </p:tavLst>
                                    </p:anim>
                                    <p:anim calcmode="lin" valueType="num">
                                      <p:cBhvr>
                                        <p:cTn id="18" dur="500"/>
                                        <p:tgtEl>
                                          <p:spTgt spid="5"/>
                                        </p:tgtEl>
                                        <p:attrNameLst>
                                          <p:attrName>ppt_h</p:attrName>
                                        </p:attrNameLst>
                                      </p:cBhvr>
                                      <p:tavLst>
                                        <p:tav tm="0">
                                          <p:val>
                                            <p:strVal val="ppt_h"/>
                                          </p:val>
                                        </p:tav>
                                        <p:tav tm="100000">
                                          <p:val>
                                            <p:strVal val="ppt_h"/>
                                          </p:val>
                                        </p:tav>
                                      </p:tavLst>
                                    </p:anim>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17" presetClass="entr" presetSubtype="10" fill="hold" grpId="1"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4"/>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7" presetClass="exit" presetSubtype="10" fill="hold" grpId="0" nodeType="clickEffect">
                                  <p:stCondLst>
                                    <p:cond delay="0"/>
                                  </p:stCondLst>
                                  <p:childTnLst>
                                    <p:anim calcmode="lin" valueType="num">
                                      <p:cBhvr>
                                        <p:cTn id="29" dur="500"/>
                                        <p:tgtEl>
                                          <p:spTgt spid="14"/>
                                        </p:tgtEl>
                                        <p:attrNameLst>
                                          <p:attrName>ppt_w</p:attrName>
                                        </p:attrNameLst>
                                      </p:cBhvr>
                                      <p:tavLst>
                                        <p:tav tm="0">
                                          <p:val>
                                            <p:strVal val="ppt_w"/>
                                          </p:val>
                                        </p:tav>
                                        <p:tav tm="100000">
                                          <p:val>
                                            <p:fltVal val="0"/>
                                          </p:val>
                                        </p:tav>
                                      </p:tavLst>
                                    </p:anim>
                                    <p:anim calcmode="lin" valueType="num">
                                      <p:cBhvr>
                                        <p:cTn id="30" dur="500"/>
                                        <p:tgtEl>
                                          <p:spTgt spid="14"/>
                                        </p:tgtEl>
                                        <p:attrNameLst>
                                          <p:attrName>ppt_h</p:attrName>
                                        </p:attrNameLst>
                                      </p:cBhvr>
                                      <p:tavLst>
                                        <p:tav tm="0">
                                          <p:val>
                                            <p:strVal val="ppt_h"/>
                                          </p:val>
                                        </p:tav>
                                        <p:tav tm="100000">
                                          <p:val>
                                            <p:strVal val="ppt_h"/>
                                          </p:val>
                                        </p:tav>
                                      </p:tavLst>
                                    </p:anim>
                                    <p:set>
                                      <p:cBhvr>
                                        <p:cTn id="31" dur="1" fill="hold">
                                          <p:stCondLst>
                                            <p:cond delay="499"/>
                                          </p:stCondLst>
                                        </p:cTn>
                                        <p:tgtEl>
                                          <p:spTgt spid="14"/>
                                        </p:tgtEl>
                                        <p:attrNameLst>
                                          <p:attrName>style.visibility</p:attrName>
                                        </p:attrNameLst>
                                      </p:cBhvr>
                                      <p:to>
                                        <p:strVal val="hidden"/>
                                      </p:to>
                                    </p:set>
                                  </p:childTnLst>
                                </p:cTn>
                              </p:par>
                            </p:childTnLst>
                          </p:cTn>
                        </p:par>
                        <p:par>
                          <p:cTn id="32" fill="hold">
                            <p:stCondLst>
                              <p:cond delay="500"/>
                            </p:stCondLst>
                            <p:childTnLst>
                              <p:par>
                                <p:cTn id="33" presetID="17"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xit" presetSubtype="10" fill="hold" grpId="1" nodeType="clickEffect">
                                  <p:stCondLst>
                                    <p:cond delay="0"/>
                                  </p:stCondLst>
                                  <p:childTnLst>
                                    <p:anim calcmode="lin" valueType="num">
                                      <p:cBhvr>
                                        <p:cTn id="40" dur="500"/>
                                        <p:tgtEl>
                                          <p:spTgt spid="13"/>
                                        </p:tgtEl>
                                        <p:attrNameLst>
                                          <p:attrName>ppt_w</p:attrName>
                                        </p:attrNameLst>
                                      </p:cBhvr>
                                      <p:tavLst>
                                        <p:tav tm="0">
                                          <p:val>
                                            <p:strVal val="ppt_w"/>
                                          </p:val>
                                        </p:tav>
                                        <p:tav tm="100000">
                                          <p:val>
                                            <p:fltVal val="0"/>
                                          </p:val>
                                        </p:tav>
                                      </p:tavLst>
                                    </p:anim>
                                    <p:anim calcmode="lin" valueType="num">
                                      <p:cBhvr>
                                        <p:cTn id="41" dur="500"/>
                                        <p:tgtEl>
                                          <p:spTgt spid="13"/>
                                        </p:tgtEl>
                                        <p:attrNameLst>
                                          <p:attrName>ppt_h</p:attrName>
                                        </p:attrNameLst>
                                      </p:cBhvr>
                                      <p:tavLst>
                                        <p:tav tm="0">
                                          <p:val>
                                            <p:strVal val="ppt_h"/>
                                          </p:val>
                                        </p:tav>
                                        <p:tav tm="100000">
                                          <p:val>
                                            <p:strVal val="ppt_h"/>
                                          </p:val>
                                        </p:tav>
                                      </p:tavLst>
                                    </p:anim>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500"/>
                            </p:stCondLst>
                            <p:childTnLst>
                              <p:par>
                                <p:cTn id="44" presetID="17" presetClass="entr" presetSubtype="10" fill="hold" grpId="1"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4"/>
                  </p:tgtEl>
                </p:cond>
              </p:nextCondLst>
            </p:seq>
            <p:seq concurrent="1" nextAc="seek">
              <p:cTn id="48" restart="whenNotActive" fill="hold" evtFilter="cancelBubble" nodeType="interactiveSeq">
                <p:stCondLst>
                  <p:cond evt="onClick" delay="0">
                    <p:tgtEl>
                      <p:spTgt spid="16"/>
                    </p:tgtEl>
                  </p:cond>
                </p:stCondLst>
                <p:endSync evt="end" delay="0">
                  <p:rtn val="all"/>
                </p:endSync>
                <p:childTnLst>
                  <p:par>
                    <p:cTn id="49" fill="hold">
                      <p:stCondLst>
                        <p:cond delay="0"/>
                      </p:stCondLst>
                      <p:childTnLst>
                        <p:par>
                          <p:cTn id="50" fill="hold">
                            <p:stCondLst>
                              <p:cond delay="0"/>
                            </p:stCondLst>
                            <p:childTnLst>
                              <p:par>
                                <p:cTn id="51" presetID="17" presetClass="exit" presetSubtype="10" fill="hold" grpId="0" nodeType="clickEffect">
                                  <p:stCondLst>
                                    <p:cond delay="0"/>
                                  </p:stCondLst>
                                  <p:childTnLst>
                                    <p:anim calcmode="lin" valueType="num">
                                      <p:cBhvr>
                                        <p:cTn id="52" dur="500"/>
                                        <p:tgtEl>
                                          <p:spTgt spid="16"/>
                                        </p:tgtEl>
                                        <p:attrNameLst>
                                          <p:attrName>ppt_w</p:attrName>
                                        </p:attrNameLst>
                                      </p:cBhvr>
                                      <p:tavLst>
                                        <p:tav tm="0">
                                          <p:val>
                                            <p:strVal val="ppt_w"/>
                                          </p:val>
                                        </p:tav>
                                        <p:tav tm="100000">
                                          <p:val>
                                            <p:fltVal val="0"/>
                                          </p:val>
                                        </p:tav>
                                      </p:tavLst>
                                    </p:anim>
                                    <p:anim calcmode="lin" valueType="num">
                                      <p:cBhvr>
                                        <p:cTn id="53" dur="500"/>
                                        <p:tgtEl>
                                          <p:spTgt spid="16"/>
                                        </p:tgtEl>
                                        <p:attrNameLst>
                                          <p:attrName>ppt_h</p:attrName>
                                        </p:attrNameLst>
                                      </p:cBhvr>
                                      <p:tavLst>
                                        <p:tav tm="0">
                                          <p:val>
                                            <p:strVal val="ppt_h"/>
                                          </p:val>
                                        </p:tav>
                                        <p:tav tm="100000">
                                          <p:val>
                                            <p:strVal val="ppt_h"/>
                                          </p:val>
                                        </p:tav>
                                      </p:tavLst>
                                    </p:anim>
                                    <p:set>
                                      <p:cBhvr>
                                        <p:cTn id="54" dur="1" fill="hold">
                                          <p:stCondLst>
                                            <p:cond delay="499"/>
                                          </p:stCondLst>
                                        </p:cTn>
                                        <p:tgtEl>
                                          <p:spTgt spid="16"/>
                                        </p:tgtEl>
                                        <p:attrNameLst>
                                          <p:attrName>style.visibility</p:attrName>
                                        </p:attrNameLst>
                                      </p:cBhvr>
                                      <p:to>
                                        <p:strVal val="hidden"/>
                                      </p:to>
                                    </p:set>
                                  </p:childTnLst>
                                </p:cTn>
                              </p:par>
                            </p:childTnLst>
                          </p:cTn>
                        </p:par>
                        <p:par>
                          <p:cTn id="55" fill="hold">
                            <p:stCondLst>
                              <p:cond delay="500"/>
                            </p:stCondLst>
                            <p:childTnLst>
                              <p:par>
                                <p:cTn id="56" presetID="17"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xit" presetSubtype="10" fill="hold" grpId="1" nodeType="clickEffect">
                                  <p:stCondLst>
                                    <p:cond delay="0"/>
                                  </p:stCondLst>
                                  <p:childTnLst>
                                    <p:anim calcmode="lin" valueType="num">
                                      <p:cBhvr>
                                        <p:cTn id="63" dur="500"/>
                                        <p:tgtEl>
                                          <p:spTgt spid="15"/>
                                        </p:tgtEl>
                                        <p:attrNameLst>
                                          <p:attrName>ppt_w</p:attrName>
                                        </p:attrNameLst>
                                      </p:cBhvr>
                                      <p:tavLst>
                                        <p:tav tm="0">
                                          <p:val>
                                            <p:strVal val="ppt_w"/>
                                          </p:val>
                                        </p:tav>
                                        <p:tav tm="100000">
                                          <p:val>
                                            <p:fltVal val="0"/>
                                          </p:val>
                                        </p:tav>
                                      </p:tavLst>
                                    </p:anim>
                                    <p:anim calcmode="lin" valueType="num">
                                      <p:cBhvr>
                                        <p:cTn id="64" dur="500"/>
                                        <p:tgtEl>
                                          <p:spTgt spid="15"/>
                                        </p:tgtEl>
                                        <p:attrNameLst>
                                          <p:attrName>ppt_h</p:attrName>
                                        </p:attrNameLst>
                                      </p:cBhvr>
                                      <p:tavLst>
                                        <p:tav tm="0">
                                          <p:val>
                                            <p:strVal val="ppt_h"/>
                                          </p:val>
                                        </p:tav>
                                        <p:tav tm="100000">
                                          <p:val>
                                            <p:strVal val="ppt_h"/>
                                          </p:val>
                                        </p:tav>
                                      </p:tavLst>
                                    </p:anim>
                                    <p:set>
                                      <p:cBhvr>
                                        <p:cTn id="65" dur="1" fill="hold">
                                          <p:stCondLst>
                                            <p:cond delay="499"/>
                                          </p:stCondLst>
                                        </p:cTn>
                                        <p:tgtEl>
                                          <p:spTgt spid="15"/>
                                        </p:tgtEl>
                                        <p:attrNameLst>
                                          <p:attrName>style.visibility</p:attrName>
                                        </p:attrNameLst>
                                      </p:cBhvr>
                                      <p:to>
                                        <p:strVal val="hidden"/>
                                      </p:to>
                                    </p:set>
                                  </p:childTnLst>
                                </p:cTn>
                              </p:par>
                            </p:childTnLst>
                          </p:cTn>
                        </p:par>
                        <p:par>
                          <p:cTn id="66" fill="hold">
                            <p:stCondLst>
                              <p:cond delay="500"/>
                            </p:stCondLst>
                            <p:childTnLst>
                              <p:par>
                                <p:cTn id="67" presetID="17" presetClass="entr" presetSubtype="10" fill="hold" grpId="1"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6"/>
                  </p:tgtEl>
                </p:cond>
              </p:nextCondLst>
            </p:seq>
            <p:seq concurrent="1" nextAc="seek">
              <p:cTn id="71" restart="whenNotActive" fill="hold" evtFilter="cancelBubble" nodeType="interactiveSeq">
                <p:stCondLst>
                  <p:cond evt="onClick" delay="0">
                    <p:tgtEl>
                      <p:spTgt spid="24"/>
                    </p:tgtEl>
                  </p:cond>
                </p:stCondLst>
                <p:endSync evt="end" delay="0">
                  <p:rtn val="all"/>
                </p:endSync>
                <p:childTnLst>
                  <p:par>
                    <p:cTn id="72" fill="hold">
                      <p:stCondLst>
                        <p:cond delay="0"/>
                      </p:stCondLst>
                      <p:childTnLst>
                        <p:par>
                          <p:cTn id="73" fill="hold">
                            <p:stCondLst>
                              <p:cond delay="0"/>
                            </p:stCondLst>
                            <p:childTnLst>
                              <p:par>
                                <p:cTn id="74" presetID="17" presetClass="exit" presetSubtype="10" fill="hold" grpId="0" nodeType="clickEffect">
                                  <p:stCondLst>
                                    <p:cond delay="0"/>
                                  </p:stCondLst>
                                  <p:childTnLst>
                                    <p:anim calcmode="lin" valueType="num">
                                      <p:cBhvr>
                                        <p:cTn id="75" dur="500"/>
                                        <p:tgtEl>
                                          <p:spTgt spid="24"/>
                                        </p:tgtEl>
                                        <p:attrNameLst>
                                          <p:attrName>ppt_w</p:attrName>
                                        </p:attrNameLst>
                                      </p:cBhvr>
                                      <p:tavLst>
                                        <p:tav tm="0">
                                          <p:val>
                                            <p:strVal val="ppt_w"/>
                                          </p:val>
                                        </p:tav>
                                        <p:tav tm="100000">
                                          <p:val>
                                            <p:fltVal val="0"/>
                                          </p:val>
                                        </p:tav>
                                      </p:tavLst>
                                    </p:anim>
                                    <p:anim calcmode="lin" valueType="num">
                                      <p:cBhvr>
                                        <p:cTn id="76" dur="500"/>
                                        <p:tgtEl>
                                          <p:spTgt spid="24"/>
                                        </p:tgtEl>
                                        <p:attrNameLst>
                                          <p:attrName>ppt_h</p:attrName>
                                        </p:attrNameLst>
                                      </p:cBhvr>
                                      <p:tavLst>
                                        <p:tav tm="0">
                                          <p:val>
                                            <p:strVal val="ppt_h"/>
                                          </p:val>
                                        </p:tav>
                                        <p:tav tm="100000">
                                          <p:val>
                                            <p:strVal val="ppt_h"/>
                                          </p:val>
                                        </p:tav>
                                      </p:tavLst>
                                    </p:anim>
                                    <p:set>
                                      <p:cBhvr>
                                        <p:cTn id="77" dur="1" fill="hold">
                                          <p:stCondLst>
                                            <p:cond delay="499"/>
                                          </p:stCondLst>
                                        </p:cTn>
                                        <p:tgtEl>
                                          <p:spTgt spid="24"/>
                                        </p:tgtEl>
                                        <p:attrNameLst>
                                          <p:attrName>style.visibility</p:attrName>
                                        </p:attrNameLst>
                                      </p:cBhvr>
                                      <p:to>
                                        <p:strVal val="hidden"/>
                                      </p:to>
                                    </p:set>
                                  </p:childTnLst>
                                </p:cTn>
                              </p:par>
                            </p:childTnLst>
                          </p:cTn>
                        </p:par>
                        <p:par>
                          <p:cTn id="78" fill="hold">
                            <p:stCondLst>
                              <p:cond delay="500"/>
                            </p:stCondLst>
                            <p:childTnLst>
                              <p:par>
                                <p:cTn id="79" presetID="17" presetClass="entr" presetSubtype="10"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500" fill="hold"/>
                                        <p:tgtEl>
                                          <p:spTgt spid="23"/>
                                        </p:tgtEl>
                                        <p:attrNameLst>
                                          <p:attrName>ppt_w</p:attrName>
                                        </p:attrNameLst>
                                      </p:cBhvr>
                                      <p:tavLst>
                                        <p:tav tm="0">
                                          <p:val>
                                            <p:fltVal val="0"/>
                                          </p:val>
                                        </p:tav>
                                        <p:tav tm="100000">
                                          <p:val>
                                            <p:strVal val="#ppt_w"/>
                                          </p:val>
                                        </p:tav>
                                      </p:tavLst>
                                    </p:anim>
                                    <p:anim calcmode="lin" valueType="num">
                                      <p:cBhvr>
                                        <p:cTn id="82"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xit" presetSubtype="10" fill="hold" grpId="1" nodeType="clickEffect">
                                  <p:stCondLst>
                                    <p:cond delay="0"/>
                                  </p:stCondLst>
                                  <p:childTnLst>
                                    <p:anim calcmode="lin" valueType="num">
                                      <p:cBhvr>
                                        <p:cTn id="86" dur="500"/>
                                        <p:tgtEl>
                                          <p:spTgt spid="23"/>
                                        </p:tgtEl>
                                        <p:attrNameLst>
                                          <p:attrName>ppt_w</p:attrName>
                                        </p:attrNameLst>
                                      </p:cBhvr>
                                      <p:tavLst>
                                        <p:tav tm="0">
                                          <p:val>
                                            <p:strVal val="ppt_w"/>
                                          </p:val>
                                        </p:tav>
                                        <p:tav tm="100000">
                                          <p:val>
                                            <p:fltVal val="0"/>
                                          </p:val>
                                        </p:tav>
                                      </p:tavLst>
                                    </p:anim>
                                    <p:anim calcmode="lin" valueType="num">
                                      <p:cBhvr>
                                        <p:cTn id="87" dur="500"/>
                                        <p:tgtEl>
                                          <p:spTgt spid="23"/>
                                        </p:tgtEl>
                                        <p:attrNameLst>
                                          <p:attrName>ppt_h</p:attrName>
                                        </p:attrNameLst>
                                      </p:cBhvr>
                                      <p:tavLst>
                                        <p:tav tm="0">
                                          <p:val>
                                            <p:strVal val="ppt_h"/>
                                          </p:val>
                                        </p:tav>
                                        <p:tav tm="100000">
                                          <p:val>
                                            <p:strVal val="ppt_h"/>
                                          </p:val>
                                        </p:tav>
                                      </p:tavLst>
                                    </p:anim>
                                    <p:set>
                                      <p:cBhvr>
                                        <p:cTn id="88" dur="1" fill="hold">
                                          <p:stCondLst>
                                            <p:cond delay="499"/>
                                          </p:stCondLst>
                                        </p:cTn>
                                        <p:tgtEl>
                                          <p:spTgt spid="23"/>
                                        </p:tgtEl>
                                        <p:attrNameLst>
                                          <p:attrName>style.visibility</p:attrName>
                                        </p:attrNameLst>
                                      </p:cBhvr>
                                      <p:to>
                                        <p:strVal val="hidden"/>
                                      </p:to>
                                    </p:set>
                                  </p:childTnLst>
                                </p:cTn>
                              </p:par>
                            </p:childTnLst>
                          </p:cTn>
                        </p:par>
                        <p:par>
                          <p:cTn id="89" fill="hold">
                            <p:stCondLst>
                              <p:cond delay="500"/>
                            </p:stCondLst>
                            <p:childTnLst>
                              <p:par>
                                <p:cTn id="90" presetID="17" presetClass="entr" presetSubtype="10" fill="hold" grpId="1" nodeType="after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p:cTn id="92" dur="500" fill="hold"/>
                                        <p:tgtEl>
                                          <p:spTgt spid="24"/>
                                        </p:tgtEl>
                                        <p:attrNameLst>
                                          <p:attrName>ppt_w</p:attrName>
                                        </p:attrNameLst>
                                      </p:cBhvr>
                                      <p:tavLst>
                                        <p:tav tm="0">
                                          <p:val>
                                            <p:fltVal val="0"/>
                                          </p:val>
                                        </p:tav>
                                        <p:tav tm="100000">
                                          <p:val>
                                            <p:strVal val="#ppt_w"/>
                                          </p:val>
                                        </p:tav>
                                      </p:tavLst>
                                    </p:anim>
                                    <p:anim calcmode="lin" valueType="num">
                                      <p:cBhvr>
                                        <p:cTn id="93"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24"/>
                  </p:tgtEl>
                </p:cond>
              </p:nextCondLst>
            </p:seq>
          </p:childTnLst>
        </p:cTn>
      </p:par>
    </p:tnLst>
    <p:bldLst>
      <p:bldP spid="23" grpId="0" animBg="1"/>
      <p:bldP spid="23" grpId="1" animBg="1"/>
      <p:bldP spid="15" grpId="0" animBg="1"/>
      <p:bldP spid="15" grpId="1" animBg="1"/>
      <p:bldP spid="5" grpId="0" animBg="1"/>
      <p:bldP spid="5" grpId="1" animBg="1"/>
      <p:bldP spid="13" grpId="0" animBg="1"/>
      <p:bldP spid="13" grpId="1" animBg="1"/>
      <p:bldP spid="24" grpId="0" animBg="1"/>
      <p:bldP spid="24" grpId="1" animBg="1"/>
      <p:bldP spid="16" grpId="0" animBg="1"/>
      <p:bldP spid="16" grpId="1" animBg="1"/>
      <p:bldP spid="14" grpId="0" animBg="1"/>
      <p:bldP spid="14" grpId="1" animBg="1"/>
      <p:bldP spid="4" grpId="0" animBg="1"/>
      <p:bldP spid="4"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3896</Words>
  <Application>Microsoft Office PowerPoint</Application>
  <PresentationFormat>Widescreen</PresentationFormat>
  <Paragraphs>441</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 Neue Light</vt:lpstr>
      <vt:lpstr>Helvetica Neue Thin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2020-04-14T16:44:29Z</dcterms:created>
  <dcterms:modified xsi:type="dcterms:W3CDTF">2020-04-14T16:44:36Z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tarifat@microsoft.com</vt:lpwstr>
  </property>
  <property fmtid="{D5CDD505-2E9C-101B-9397-08002B2CF9AE}" pid="5" name="MSIP_Label_f42aa342-8706-4288-bd11-ebb85995028c_SetDate">
    <vt:lpwstr>2020-04-14T16:44:36.2931450Z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af304ea4-c4c0-41a6-aa16-d029af19ba09</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